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300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99" r:id="rId14"/>
    <p:sldId id="267" r:id="rId15"/>
    <p:sldId id="268" r:id="rId16"/>
    <p:sldId id="269" r:id="rId17"/>
    <p:sldId id="270" r:id="rId18"/>
    <p:sldId id="277" r:id="rId19"/>
    <p:sldId id="279" r:id="rId20"/>
    <p:sldId id="290" r:id="rId21"/>
    <p:sldId id="291" r:id="rId22"/>
    <p:sldId id="292" r:id="rId23"/>
    <p:sldId id="293" r:id="rId24"/>
    <p:sldId id="294" r:id="rId25"/>
    <p:sldId id="295" r:id="rId26"/>
    <p:sldId id="276" r:id="rId27"/>
    <p:sldId id="289" r:id="rId28"/>
    <p:sldId id="296" r:id="rId29"/>
    <p:sldId id="297" r:id="rId30"/>
    <p:sldId id="280" r:id="rId31"/>
    <p:sldId id="282" r:id="rId32"/>
    <p:sldId id="283" r:id="rId33"/>
    <p:sldId id="285" r:id="rId34"/>
    <p:sldId id="284" r:id="rId35"/>
    <p:sldId id="286" r:id="rId36"/>
    <p:sldId id="287" r:id="rId37"/>
    <p:sldId id="288" r:id="rId38"/>
    <p:sldId id="29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F094"/>
    <a:srgbClr val="E3E4D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304" autoAdjust="0"/>
  </p:normalViewPr>
  <p:slideViewPr>
    <p:cSldViewPr>
      <p:cViewPr varScale="1">
        <p:scale>
          <a:sx n="88" d="100"/>
          <a:sy n="88" d="100"/>
        </p:scale>
        <p:origin x="-9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D4C9A8-FA3A-43A4-9603-3F4CB35C631D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3F0C94-37B7-4555-8FC3-EB6E32B578CF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Quote</a:t>
            </a:r>
            <a:r>
              <a:rPr lang="en-GB" baseline="0" dirty="0" smtClean="0"/>
              <a:t> </a:t>
            </a:r>
            <a:r>
              <a:rPr lang="en-GB" dirty="0" smtClean="0"/>
              <a:t>from Albert Einstein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can see that the first word has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“RR”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a repeated character, so we might try to think of a word with a repeated letter in the middle. Also, noticing that the combination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“Ne”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keeps appearing in the message, you might guess this is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“he”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which appears frequently in English. So perhaps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corresponds to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 that the first word is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“hello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23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We can see that the first word has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“RR”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as a repeated character, so we might try to think of a word with a repeated letter in the middle. Also, noticing that the combination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“Ne”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keeps appearing in the message, you might guess this is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“he”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which appears frequently in English. So perhaps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corresponds to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and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 that the first word is </a:t>
            </a:r>
            <a:r>
              <a:rPr lang="en-GB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“hello</a:t>
            </a:r>
            <a:r>
              <a:rPr lang="en-GB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24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smtClean="0"/>
              <a:t>Since we have obtained a sensible message, it is clear that we have found the correct cipher alphabet.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25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3F0C94-37B7-4555-8FC3-EB6E32B578CF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E4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894D8-E803-4F60-8032-A42502A1AFF7}" type="datetimeFigureOut">
              <a:rPr lang="en-US" smtClean="0"/>
              <a:pPr/>
              <a:t>12/1/2009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98937-CD9E-44D9-89E6-6812DD2730F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talk is accompanied by an audio podcast and by an article in </a:t>
            </a:r>
            <a:r>
              <a:rPr lang="en-GB" dirty="0" err="1" smtClean="0"/>
              <a:t>iSquared</a:t>
            </a:r>
            <a:r>
              <a:rPr lang="en-GB" dirty="0" smtClean="0"/>
              <a:t> Magazine</a:t>
            </a:r>
          </a:p>
          <a:p>
            <a:r>
              <a:rPr lang="en-GB" dirty="0" smtClean="0"/>
              <a:t>You can find out how to get access to other aspects of the History of Maths and x output through the website:</a:t>
            </a:r>
          </a:p>
          <a:p>
            <a:pPr algn="ctr">
              <a:buNone/>
            </a:pPr>
            <a:r>
              <a:rPr lang="en-GB" sz="4800" dirty="0" smtClean="0"/>
              <a:t>www.historyofmathsandx.co.uk</a:t>
            </a:r>
            <a:endParaRPr lang="en-GB" sz="4800" dirty="0"/>
          </a:p>
        </p:txBody>
      </p:sp>
      <p:grpSp>
        <p:nvGrpSpPr>
          <p:cNvPr id="2" name="Group 4"/>
          <p:cNvGrpSpPr/>
          <p:nvPr/>
        </p:nvGrpSpPr>
        <p:grpSpPr>
          <a:xfrm>
            <a:off x="941415" y="490546"/>
            <a:ext cx="7559675" cy="1871662"/>
            <a:chOff x="642910" y="142852"/>
            <a:chExt cx="7559675" cy="1871662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642910" y="142852"/>
              <a:ext cx="7559675" cy="187166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5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</a:rPr>
                <a:t>History of Maths and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" name="Object 4"/>
            <p:cNvGraphicFramePr>
              <a:graphicFrameLocks noChangeAspect="1"/>
            </p:cNvGraphicFramePr>
            <p:nvPr/>
          </p:nvGraphicFramePr>
          <p:xfrm>
            <a:off x="6689698" y="142852"/>
            <a:ext cx="1097012" cy="1101725"/>
          </p:xfrm>
          <a:graphic>
            <a:graphicData uri="http://schemas.openxmlformats.org/presentationml/2006/ole">
              <p:oleObj spid="_x0000_s58370" name="Equation" r:id="rId3" imgW="927000" imgH="11008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So as long as the message recipient knows the key – how many letters you have shifted the alphabet by – they can build the cipher alphabet and decipher the message by going through the cipher algorithm in reverse. </a:t>
            </a:r>
            <a:endParaRPr lang="en-GB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2000232" y="3571876"/>
          <a:ext cx="4790116" cy="785819"/>
        </p:xfrm>
        <a:graphic>
          <a:graphicData uri="http://schemas.openxmlformats.org/drawingml/2006/table">
            <a:tbl>
              <a:tblPr/>
              <a:tblGrid>
                <a:gridCol w="341399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</a:tblGrid>
              <a:tr h="785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2000232" y="4714884"/>
          <a:ext cx="4790116" cy="785819"/>
        </p:xfrm>
        <a:graphic>
          <a:graphicData uri="http://schemas.openxmlformats.org/drawingml/2006/table">
            <a:tbl>
              <a:tblPr/>
              <a:tblGrid>
                <a:gridCol w="341399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</a:tblGrid>
              <a:tr h="785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Other simple substitution ciphers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Caesar cipher has only 25 possible cipher alphabets</a:t>
            </a:r>
          </a:p>
          <a:p>
            <a:r>
              <a:rPr lang="en-GB" dirty="0" smtClean="0"/>
              <a:t>Wouldn’t take long to try them all</a:t>
            </a:r>
          </a:p>
          <a:p>
            <a:r>
              <a:rPr lang="en-GB" dirty="0" smtClean="0"/>
              <a:t>Other cipher systems use less regular methods for generating alphabets</a:t>
            </a:r>
          </a:p>
          <a:p>
            <a:r>
              <a:rPr lang="en-GB" dirty="0" smtClean="0"/>
              <a:t>Must still have a key to generate an alphabet the recipient can reproduce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Take as your key a favourite quote.</a:t>
            </a:r>
          </a:p>
          <a:p>
            <a:r>
              <a:rPr lang="en-GB" dirty="0" smtClean="0"/>
              <a:t>For example, take:</a:t>
            </a:r>
          </a:p>
          <a:p>
            <a:pPr>
              <a:buNone/>
            </a:pPr>
            <a:r>
              <a:rPr lang="en-GB" dirty="0" smtClean="0"/>
              <a:t>	“pure mathematics is, in its way, the poetry of logical ideas”</a:t>
            </a:r>
          </a:p>
          <a:p>
            <a:r>
              <a:rPr lang="en-GB" dirty="0" smtClean="0"/>
              <a:t>First strip out repeating letters so each letter is </a:t>
            </a:r>
            <a:r>
              <a:rPr lang="en-GB" dirty="0" smtClean="0"/>
              <a:t>unique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-32" y="214291"/>
            <a:ext cx="9144000" cy="38576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32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sz="3200" dirty="0" smtClean="0">
                <a:latin typeface="Courier New" pitchFamily="49" charset="0"/>
                <a:cs typeface="Courier New" pitchFamily="49" charset="0"/>
              </a:rPr>
            </a:br>
            <a:r>
              <a:rPr lang="en-GB" sz="32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sz="3200" dirty="0" smtClean="0">
                <a:latin typeface="Courier New" pitchFamily="49" charset="0"/>
                <a:cs typeface="Courier New" pitchFamily="49" charset="0"/>
              </a:rPr>
            </a:b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pure*math****</a:t>
            </a:r>
            <a:r>
              <a:rPr kumimoji="0" lang="en-GB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ics</a:t>
            </a: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**, *n *** w*y, </a:t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/>
            </a:r>
            <a:b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</a:b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*** ****** of l*g**** *d***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5768997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latin typeface="Courier New" pitchFamily="49" charset="0"/>
                <a:cs typeface="Courier New" pitchFamily="49" charset="0"/>
              </a:rPr>
              <a:t>	pure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mathematics is, in its way,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dirty="0" smtClean="0">
                <a:latin typeface="Courier New" pitchFamily="49" charset="0"/>
                <a:cs typeface="Courier New" pitchFamily="49" charset="0"/>
              </a:rPr>
            </a:br>
            <a:r>
              <a:rPr lang="en-GB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dirty="0" smtClean="0">
                <a:latin typeface="Courier New" pitchFamily="49" charset="0"/>
                <a:cs typeface="Courier New" pitchFamily="49" charset="0"/>
              </a:rPr>
            </a:br>
            <a:r>
              <a:rPr lang="en-GB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GB" dirty="0" smtClean="0">
                <a:latin typeface="Courier New" pitchFamily="49" charset="0"/>
                <a:cs typeface="Courier New" pitchFamily="49" charset="0"/>
              </a:rPr>
            </a:b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dirty="0" smtClean="0">
                <a:latin typeface="Courier New" pitchFamily="49" charset="0"/>
                <a:cs typeface="Courier New" pitchFamily="49" charset="0"/>
              </a:rPr>
              <a:t>	the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poetry of logical ideas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4357694"/>
            <a:ext cx="8715404" cy="2500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3200" b="1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kumimoji="0" lang="en-GB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puremathicsnwyoflgd</a:t>
            </a:r>
            <a:endParaRPr kumimoji="0" lang="en-GB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Fill in this sequence as the start of your cipher alphabet. 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Fill up the alphabet with the letters which have not been used, in some systematic order (here we have used reverse alphabetical order)</a:t>
            </a:r>
          </a:p>
          <a:p>
            <a:r>
              <a:rPr lang="en-GB" dirty="0" smtClean="0"/>
              <a:t>This cipher alphabet is less predictable than the Caesar cipher, yet it is still simple for both sender and receiver to generate, provided they know the key phrase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" y="1571612"/>
          <a:ext cx="9143998" cy="1026423"/>
        </p:xfrm>
        <a:graphic>
          <a:graphicData uri="http://schemas.openxmlformats.org/drawingml/2006/table">
            <a:tbl>
              <a:tblPr/>
              <a:tblGrid>
                <a:gridCol w="335845"/>
                <a:gridCol w="358378"/>
                <a:gridCol w="350867"/>
                <a:gridCol w="340136"/>
                <a:gridCol w="375546"/>
                <a:gridCol w="348720"/>
                <a:gridCol w="337992"/>
                <a:gridCol w="360524"/>
                <a:gridCol w="304729"/>
                <a:gridCol w="350867"/>
                <a:gridCol w="348720"/>
                <a:gridCol w="359450"/>
                <a:gridCol w="400225"/>
                <a:gridCol w="340136"/>
                <a:gridCol w="366962"/>
                <a:gridCol w="337992"/>
                <a:gridCol w="337992"/>
                <a:gridCol w="364816"/>
                <a:gridCol w="363743"/>
                <a:gridCol w="349794"/>
                <a:gridCol w="340136"/>
                <a:gridCol w="350867"/>
                <a:gridCol w="371253"/>
                <a:gridCol w="348720"/>
                <a:gridCol w="349794"/>
                <a:gridCol w="349794"/>
              </a:tblGrid>
              <a:tr h="53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683676" y="2071678"/>
          <a:ext cx="2460358" cy="522000"/>
        </p:xfrm>
        <a:graphic>
          <a:graphicData uri="http://schemas.openxmlformats.org/drawingml/2006/table">
            <a:tbl>
              <a:tblPr/>
              <a:tblGrid>
                <a:gridCol w="349794"/>
                <a:gridCol w="340136"/>
                <a:gridCol w="350867"/>
                <a:gridCol w="371253"/>
                <a:gridCol w="348720"/>
                <a:gridCol w="349794"/>
                <a:gridCol w="349794"/>
              </a:tblGrid>
              <a:tr h="522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smtClean="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smtClean="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smtClean="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smtClean="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smtClean="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Your </a:t>
            </a:r>
            <a:r>
              <a:rPr lang="en-GB" dirty="0" smtClean="0"/>
              <a:t>agents have intercepted an enciphered message from the enemy. Given your new knowledge of substitution ciphers, can you decipher this message without knowing the key?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Cracking substitution ciphers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929222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In the eighth century AD, Islamic culture entered a golden age</a:t>
            </a:r>
          </a:p>
          <a:p>
            <a:r>
              <a:rPr lang="en-GB" dirty="0" smtClean="0"/>
              <a:t>The most learned society of its time </a:t>
            </a:r>
          </a:p>
          <a:p>
            <a:r>
              <a:rPr lang="en-GB" dirty="0" smtClean="0"/>
              <a:t>Cryptography was routinely used for matters of state</a:t>
            </a:r>
          </a:p>
          <a:p>
            <a:r>
              <a:rPr lang="en-GB" dirty="0" smtClean="0"/>
              <a:t>This led to the development of </a:t>
            </a:r>
            <a:r>
              <a:rPr lang="en-GB" i="1" dirty="0" smtClean="0"/>
              <a:t>cryptanalysis</a:t>
            </a:r>
            <a:r>
              <a:rPr lang="en-GB" dirty="0" smtClean="0"/>
              <a:t>, with scholars using a combination of mathematics, statistics and linguistics to develop techniques for deciphering messages when the key is unknown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Letter frequencies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studies of the text of the Qur’an, scholars had noticed that some letters appear more frequently than others</a:t>
            </a:r>
          </a:p>
          <a:p>
            <a:r>
              <a:rPr lang="en-GB" dirty="0" smtClean="0"/>
              <a:t>In English the letters </a:t>
            </a:r>
            <a:r>
              <a:rPr lang="en-GB" i="1" dirty="0" smtClean="0"/>
              <a:t>e</a:t>
            </a:r>
            <a:r>
              <a:rPr lang="en-GB" dirty="0" smtClean="0"/>
              <a:t> and </a:t>
            </a:r>
            <a:r>
              <a:rPr lang="en-GB" i="1" dirty="0" smtClean="0"/>
              <a:t>t</a:t>
            </a:r>
            <a:r>
              <a:rPr lang="en-GB" dirty="0" smtClean="0"/>
              <a:t> are used much more frequently than the letters </a:t>
            </a:r>
            <a:r>
              <a:rPr lang="en-GB" i="1" dirty="0" smtClean="0"/>
              <a:t>z</a:t>
            </a:r>
            <a:r>
              <a:rPr lang="en-GB" dirty="0" smtClean="0"/>
              <a:t> and </a:t>
            </a:r>
            <a:r>
              <a:rPr lang="en-GB" i="1" dirty="0" smtClean="0"/>
              <a:t>q</a:t>
            </a:r>
            <a:r>
              <a:rPr lang="en-GB" dirty="0" smtClean="0"/>
              <a:t>, and this fact can be used to decipher messages</a:t>
            </a:r>
          </a:p>
          <a:p>
            <a:r>
              <a:rPr lang="en-GB" dirty="0" smtClean="0"/>
              <a:t>This process is called </a:t>
            </a:r>
            <a:r>
              <a:rPr lang="en-GB" i="1" dirty="0" smtClean="0"/>
              <a:t>frequency analysis</a:t>
            </a: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6925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Average letter frequencies in English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00125" y="1142984"/>
          <a:ext cx="3214710" cy="5244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7322"/>
                <a:gridCol w="1857388"/>
              </a:tblGrid>
              <a:tr h="312844">
                <a:tc>
                  <a:txBody>
                    <a:bodyPr/>
                    <a:lstStyle/>
                    <a:p>
                      <a:r>
                        <a:rPr lang="en-GB" dirty="0"/>
                        <a:t>Letter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Frequency</a:t>
                      </a:r>
                    </a:p>
                  </a:txBody>
                  <a:tcPr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e </a:t>
                      </a:r>
                      <a:endParaRPr lang="en-GB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12.70%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t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9.06%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a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8.17%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o </a:t>
                      </a:r>
                      <a:endParaRPr lang="en-GB" sz="2400" b="1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7.51%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i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6.97%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n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6.75%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s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6.33%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h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6.09%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r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5.99%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d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4.25%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l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4.03%</a:t>
                      </a:r>
                      <a:endParaRPr lang="en-GB" sz="24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c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2.78%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u </a:t>
                      </a:r>
                      <a:endParaRPr lang="en-GB" sz="24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2.76%</a:t>
                      </a:r>
                      <a:endParaRPr lang="en-GB" sz="2400" b="0" i="0" u="none" strike="noStrike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00563" y="1142984"/>
          <a:ext cx="3143272" cy="52444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1636"/>
                <a:gridCol w="1571636"/>
              </a:tblGrid>
              <a:tr h="312844">
                <a:tc>
                  <a:txBody>
                    <a:bodyPr/>
                    <a:lstStyle/>
                    <a:p>
                      <a:r>
                        <a:rPr lang="en-GB" dirty="0"/>
                        <a:t>Letter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Frequency</a:t>
                      </a:r>
                    </a:p>
                  </a:txBody>
                  <a:tcPr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m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2.41%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w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2.36%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f </a:t>
                      </a:r>
                      <a:endParaRPr lang="en-GB" sz="2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2.23%</a:t>
                      </a:r>
                      <a:endParaRPr lang="en-GB" sz="2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g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2.02%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y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1.97%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p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1.93%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b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1.49%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v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0.98%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k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0.77%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j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0.15%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x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0.15%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q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0.10%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  <a:tr h="312844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/>
                        <a:t>z </a:t>
                      </a:r>
                      <a:endParaRPr lang="en-GB" sz="24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2400" u="none" strike="noStrike" dirty="0"/>
                        <a:t>0.07%</a:t>
                      </a:r>
                      <a:endParaRPr lang="en-GB" sz="2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5" marR="9525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Further frequency analysis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smtClean="0"/>
              <a:t>Pairs of letters in words are most likely to be: “</a:t>
            </a:r>
            <a:r>
              <a:rPr lang="en-GB" i="1" dirty="0" err="1" smtClean="0"/>
              <a:t>ss</a:t>
            </a:r>
            <a:r>
              <a:rPr lang="en-GB" i="1" dirty="0" smtClean="0"/>
              <a:t>”</a:t>
            </a:r>
            <a:r>
              <a:rPr lang="en-GB" dirty="0" smtClean="0"/>
              <a:t>, “</a:t>
            </a:r>
            <a:r>
              <a:rPr lang="en-GB" i="1" dirty="0" err="1" smtClean="0"/>
              <a:t>ee</a:t>
            </a:r>
            <a:r>
              <a:rPr lang="en-GB" i="1" dirty="0" smtClean="0"/>
              <a:t>”</a:t>
            </a:r>
            <a:r>
              <a:rPr lang="en-GB" dirty="0" smtClean="0"/>
              <a:t>, “</a:t>
            </a:r>
            <a:r>
              <a:rPr lang="en-GB" i="1" dirty="0" err="1" smtClean="0"/>
              <a:t>tt</a:t>
            </a:r>
            <a:r>
              <a:rPr lang="en-GB" i="1" dirty="0" smtClean="0"/>
              <a:t>”</a:t>
            </a:r>
            <a:r>
              <a:rPr lang="en-GB" dirty="0" smtClean="0"/>
              <a:t>, “</a:t>
            </a:r>
            <a:r>
              <a:rPr lang="en-GB" i="1" dirty="0" smtClean="0"/>
              <a:t>ff”</a:t>
            </a:r>
            <a:r>
              <a:rPr lang="en-GB" dirty="0" smtClean="0"/>
              <a:t>, “</a:t>
            </a:r>
            <a:r>
              <a:rPr lang="en-GB" i="1" dirty="0" err="1" smtClean="0"/>
              <a:t>ll</a:t>
            </a:r>
            <a:r>
              <a:rPr lang="en-GB" i="1" dirty="0" smtClean="0"/>
              <a:t>”</a:t>
            </a:r>
            <a:r>
              <a:rPr lang="en-GB" dirty="0" smtClean="0"/>
              <a:t>, “</a:t>
            </a:r>
            <a:r>
              <a:rPr lang="en-GB" i="1" dirty="0" smtClean="0"/>
              <a:t>mm”</a:t>
            </a:r>
            <a:r>
              <a:rPr lang="en-GB" dirty="0" smtClean="0"/>
              <a:t> or “</a:t>
            </a:r>
            <a:r>
              <a:rPr lang="en-GB" i="1" dirty="0" err="1" smtClean="0"/>
              <a:t>oo</a:t>
            </a:r>
            <a:r>
              <a:rPr lang="en-GB" i="1" dirty="0" smtClean="0"/>
              <a:t>”</a:t>
            </a:r>
            <a:r>
              <a:rPr lang="en-GB" dirty="0" smtClean="0"/>
              <a:t>.</a:t>
            </a:r>
          </a:p>
          <a:p>
            <a:pPr lvl="0"/>
            <a:r>
              <a:rPr lang="en-GB" dirty="0" smtClean="0"/>
              <a:t>A one letter word is either “</a:t>
            </a:r>
            <a:r>
              <a:rPr lang="en-GB" i="1" dirty="0" smtClean="0"/>
              <a:t>a”</a:t>
            </a:r>
            <a:r>
              <a:rPr lang="en-GB" dirty="0" smtClean="0"/>
              <a:t> or “</a:t>
            </a:r>
            <a:r>
              <a:rPr lang="en-GB" i="1" dirty="0" smtClean="0"/>
              <a:t>I”</a:t>
            </a:r>
            <a:r>
              <a:rPr lang="en-GB" dirty="0" smtClean="0"/>
              <a:t>. </a:t>
            </a:r>
          </a:p>
          <a:p>
            <a:pPr lvl="0"/>
            <a:r>
              <a:rPr lang="en-GB" dirty="0" smtClean="0"/>
              <a:t>Two letter words are commonly: </a:t>
            </a:r>
            <a:r>
              <a:rPr lang="en-GB" i="1" dirty="0" smtClean="0"/>
              <a:t>“of”</a:t>
            </a:r>
            <a:r>
              <a:rPr lang="en-GB" dirty="0" smtClean="0"/>
              <a:t>, “</a:t>
            </a:r>
            <a:r>
              <a:rPr lang="en-GB" i="1" dirty="0" smtClean="0"/>
              <a:t>to”</a:t>
            </a:r>
            <a:r>
              <a:rPr lang="en-GB" dirty="0" smtClean="0"/>
              <a:t>, “</a:t>
            </a:r>
            <a:r>
              <a:rPr lang="en-GB" i="1" dirty="0" smtClean="0"/>
              <a:t>in”</a:t>
            </a:r>
            <a:r>
              <a:rPr lang="en-GB" dirty="0" smtClean="0"/>
              <a:t>, “</a:t>
            </a:r>
            <a:r>
              <a:rPr lang="en-GB" i="1" dirty="0" smtClean="0"/>
              <a:t>it”</a:t>
            </a:r>
            <a:r>
              <a:rPr lang="en-GB" dirty="0" smtClean="0"/>
              <a:t>, “</a:t>
            </a:r>
            <a:r>
              <a:rPr lang="en-GB" i="1" dirty="0" smtClean="0"/>
              <a:t>is”</a:t>
            </a:r>
            <a:r>
              <a:rPr lang="en-GB" dirty="0" smtClean="0"/>
              <a:t>, “</a:t>
            </a:r>
            <a:r>
              <a:rPr lang="en-GB" i="1" dirty="0" smtClean="0"/>
              <a:t>be”</a:t>
            </a:r>
            <a:r>
              <a:rPr lang="en-GB" dirty="0" smtClean="0"/>
              <a:t>, “</a:t>
            </a:r>
            <a:r>
              <a:rPr lang="en-GB" i="1" dirty="0" smtClean="0"/>
              <a:t>as”</a:t>
            </a:r>
            <a:r>
              <a:rPr lang="en-GB" dirty="0" smtClean="0"/>
              <a:t>, “</a:t>
            </a:r>
            <a:r>
              <a:rPr lang="en-GB" i="1" dirty="0" smtClean="0"/>
              <a:t>at”</a:t>
            </a:r>
            <a:r>
              <a:rPr lang="en-GB" dirty="0" smtClean="0"/>
              <a:t>, “</a:t>
            </a:r>
            <a:r>
              <a:rPr lang="en-GB" i="1" dirty="0" smtClean="0"/>
              <a:t>so”</a:t>
            </a:r>
            <a:r>
              <a:rPr lang="en-GB" dirty="0" smtClean="0"/>
              <a:t>, “</a:t>
            </a:r>
            <a:r>
              <a:rPr lang="en-GB" i="1" dirty="0" smtClean="0"/>
              <a:t>we”</a:t>
            </a:r>
            <a:r>
              <a:rPr lang="en-GB" dirty="0" smtClean="0"/>
              <a:t>, </a:t>
            </a:r>
            <a:r>
              <a:rPr lang="en-GB" i="1" dirty="0" smtClean="0"/>
              <a:t>“he”</a:t>
            </a:r>
            <a:r>
              <a:rPr lang="en-GB" dirty="0" smtClean="0"/>
              <a:t>, </a:t>
            </a:r>
            <a:r>
              <a:rPr lang="en-GB" i="1" dirty="0" smtClean="0"/>
              <a:t>“by”</a:t>
            </a:r>
            <a:r>
              <a:rPr lang="en-GB" dirty="0" smtClean="0"/>
              <a:t>, </a:t>
            </a:r>
            <a:r>
              <a:rPr lang="en-GB" i="1" dirty="0" smtClean="0"/>
              <a:t>“or”</a:t>
            </a:r>
            <a:r>
              <a:rPr lang="en-GB" dirty="0" smtClean="0"/>
              <a:t>, </a:t>
            </a:r>
            <a:r>
              <a:rPr lang="en-GB" i="1" dirty="0" smtClean="0"/>
              <a:t>“on”</a:t>
            </a:r>
            <a:r>
              <a:rPr lang="en-GB" dirty="0" smtClean="0"/>
              <a:t> or </a:t>
            </a:r>
            <a:r>
              <a:rPr lang="en-GB" i="1" dirty="0" smtClean="0"/>
              <a:t>“do”</a:t>
            </a:r>
            <a:r>
              <a:rPr lang="en-GB" dirty="0" smtClean="0"/>
              <a:t>, in that order.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3392513"/>
            <a:ext cx="7772400" cy="1470025"/>
          </a:xfrm>
        </p:spPr>
        <p:txBody>
          <a:bodyPr/>
          <a:lstStyle/>
          <a:p>
            <a:r>
              <a:rPr lang="en-GB" dirty="0"/>
              <a:t>Substitution ciphers: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Ancient </a:t>
            </a:r>
            <a:r>
              <a:rPr lang="en-GB" dirty="0"/>
              <a:t>- Renaissance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5505480"/>
            <a:ext cx="6400800" cy="923916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Peter Rowlett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41415" y="490546"/>
            <a:ext cx="7559675" cy="1871662"/>
            <a:chOff x="642910" y="142852"/>
            <a:chExt cx="7559675" cy="1871662"/>
          </a:xfrm>
        </p:grpSpPr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642910" y="142852"/>
              <a:ext cx="7559675" cy="187166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5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</a:rPr>
                <a:t>History of Maths and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1028" name="Object 4"/>
            <p:cNvGraphicFramePr>
              <a:graphicFrameLocks noChangeAspect="1"/>
            </p:cNvGraphicFramePr>
            <p:nvPr/>
          </p:nvGraphicFramePr>
          <p:xfrm>
            <a:off x="6689698" y="142852"/>
            <a:ext cx="1097012" cy="1101725"/>
          </p:xfrm>
          <a:graphic>
            <a:graphicData uri="http://schemas.openxmlformats.org/presentationml/2006/ole">
              <p:oleObj spid="_x0000_s1028" name="Equation" r:id="rId3" imgW="927000" imgH="1100880" progId="Equation.3">
                <p:embed/>
              </p:oleObj>
            </a:graphicData>
          </a:graphic>
        </p:graphicFrame>
      </p:grpSp>
      <p:grpSp>
        <p:nvGrpSpPr>
          <p:cNvPr id="9" name="Group 8"/>
          <p:cNvGrpSpPr/>
          <p:nvPr/>
        </p:nvGrpSpPr>
        <p:grpSpPr>
          <a:xfrm>
            <a:off x="869977" y="1774826"/>
            <a:ext cx="7559675" cy="1871662"/>
            <a:chOff x="714348" y="-1301786"/>
            <a:chExt cx="7559675" cy="1871662"/>
          </a:xfrm>
        </p:grpSpPr>
        <p:sp>
          <p:nvSpPr>
            <p:cNvPr id="10" name="Text Box 3"/>
            <p:cNvSpPr txBox="1">
              <a:spLocks noChangeArrowheads="1"/>
            </p:cNvSpPr>
            <p:nvPr/>
          </p:nvSpPr>
          <p:spPr bwMode="auto">
            <a:xfrm>
              <a:off x="714348" y="-1301786"/>
              <a:ext cx="7559675" cy="187166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5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</a:rPr>
                <a:t>where          Cryptography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11" name="Object 4"/>
            <p:cNvGraphicFramePr>
              <a:graphicFrameLocks noChangeAspect="1"/>
            </p:cNvGraphicFramePr>
            <p:nvPr/>
          </p:nvGraphicFramePr>
          <p:xfrm>
            <a:off x="2519305" y="-996977"/>
            <a:ext cx="1397000" cy="496887"/>
          </p:xfrm>
          <a:graphic>
            <a:graphicData uri="http://schemas.openxmlformats.org/presentationml/2006/ole">
              <p:oleObj spid="_x0000_s1030" name="Equation" r:id="rId4" imgW="1180800" imgH="4950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frequency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 smtClean="0"/>
              <a:t>Three letter words are commonly </a:t>
            </a:r>
            <a:r>
              <a:rPr lang="en-GB" i="1" dirty="0" smtClean="0"/>
              <a:t>“the”</a:t>
            </a:r>
            <a:r>
              <a:rPr lang="en-GB" dirty="0" smtClean="0"/>
              <a:t> or </a:t>
            </a:r>
            <a:r>
              <a:rPr lang="en-GB" i="1" dirty="0" smtClean="0"/>
              <a:t>“and”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letter </a:t>
            </a:r>
            <a:r>
              <a:rPr lang="en-GB" i="1" dirty="0" smtClean="0"/>
              <a:t>h</a:t>
            </a:r>
            <a:r>
              <a:rPr lang="en-GB" dirty="0" smtClean="0"/>
              <a:t> frequently goes before </a:t>
            </a:r>
            <a:r>
              <a:rPr lang="en-GB" i="1" dirty="0" smtClean="0"/>
              <a:t>e</a:t>
            </a:r>
            <a:r>
              <a:rPr lang="en-GB" dirty="0" smtClean="0"/>
              <a:t> (as in </a:t>
            </a:r>
            <a:r>
              <a:rPr lang="en-GB" i="1" dirty="0" smtClean="0"/>
              <a:t>“he”</a:t>
            </a:r>
            <a:r>
              <a:rPr lang="en-GB" dirty="0" smtClean="0"/>
              <a:t>, </a:t>
            </a:r>
            <a:r>
              <a:rPr lang="en-GB" i="1" dirty="0" smtClean="0"/>
              <a:t>“the”</a:t>
            </a:r>
            <a:r>
              <a:rPr lang="en-GB" dirty="0" smtClean="0"/>
              <a:t>, </a:t>
            </a:r>
            <a:r>
              <a:rPr lang="en-GB" i="1" dirty="0" smtClean="0"/>
              <a:t>“then”</a:t>
            </a:r>
            <a:r>
              <a:rPr lang="en-GB" dirty="0" smtClean="0"/>
              <a:t>, etc.) but rarely goes after </a:t>
            </a:r>
            <a:r>
              <a:rPr lang="en-GB" i="1" dirty="0" smtClean="0"/>
              <a:t>e</a:t>
            </a:r>
            <a:r>
              <a:rPr lang="en-GB" dirty="0" smtClean="0"/>
              <a:t>. No other pair of letters has such an asymmetric relationship.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frequency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Another technique is to use a crib, which is a word or phrase you can guess will be in the message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214422"/>
            <a:ext cx="8258204" cy="4911741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8186766" cy="17145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	NKRRU NKXK OY G ZKYZ SKYYGMK ZU KTIOVNKX LUX AYK GY GT KDGSVRK OT GT GXZOIRK LUX OYWAGXKJ SGMGFOTK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N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RRU N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OY G Z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YZ S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YYGM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ZU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TIOVN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 LUX AY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GY GT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DGSVR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OT GT GXZOIR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OYWAGX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J SGMGFOT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K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NKRRU NKXK OY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ZKYZ SKYYGMK ZU KTIOVNKX LUX AYK GY GT KDGSVRK OT GT GXZOIRK LUX OYWAGXKJ SGMGFOTK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NKRRU NKXK OY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ZKYZ SKYY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MK ZU KTIOVNKX LUX AYK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Y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 KD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SVRK OT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 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XZOIRK LUX OYWA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XKJ S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M</a:t>
            </a:r>
            <a:r>
              <a:rPr kumimoji="0" lang="en-GB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G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FOTK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" y="4902907"/>
          <a:ext cx="9143998" cy="982227"/>
        </p:xfrm>
        <a:graphic>
          <a:graphicData uri="http://schemas.openxmlformats.org/drawingml/2006/table">
            <a:tbl>
              <a:tblPr/>
              <a:tblGrid>
                <a:gridCol w="335845"/>
                <a:gridCol w="358378"/>
                <a:gridCol w="350867"/>
                <a:gridCol w="340136"/>
                <a:gridCol w="375546"/>
                <a:gridCol w="348720"/>
                <a:gridCol w="337992"/>
                <a:gridCol w="360524"/>
                <a:gridCol w="304729"/>
                <a:gridCol w="350867"/>
                <a:gridCol w="348720"/>
                <a:gridCol w="359450"/>
                <a:gridCol w="400225"/>
                <a:gridCol w="340136"/>
                <a:gridCol w="366962"/>
                <a:gridCol w="337992"/>
                <a:gridCol w="337992"/>
                <a:gridCol w="364816"/>
                <a:gridCol w="363743"/>
                <a:gridCol w="349794"/>
                <a:gridCol w="340136"/>
                <a:gridCol w="350867"/>
                <a:gridCol w="371253"/>
                <a:gridCol w="348720"/>
                <a:gridCol w="349794"/>
                <a:gridCol w="349794"/>
              </a:tblGrid>
              <a:tr h="53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err="1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32"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378635" y="5482798"/>
          <a:ext cx="335845" cy="446532"/>
        </p:xfrm>
        <a:graphic>
          <a:graphicData uri="http://schemas.openxmlformats.org/drawingml/2006/table">
            <a:tbl>
              <a:tblPr/>
              <a:tblGrid>
                <a:gridCol w="335845"/>
              </a:tblGrid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K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-32" y="5482798"/>
          <a:ext cx="335845" cy="446532"/>
        </p:xfrm>
        <a:graphic>
          <a:graphicData uri="http://schemas.openxmlformats.org/drawingml/2006/table">
            <a:tbl>
              <a:tblPr/>
              <a:tblGrid>
                <a:gridCol w="335845"/>
              </a:tblGrid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G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build="p"/>
      <p:bldP spid="8" grpId="1" build="allAtOnce"/>
      <p:bldP spid="9" grpId="0" build="p"/>
      <p:bldP spid="9" grpId="1" build="allAtOnce"/>
      <p:bldP spid="11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214422"/>
            <a:ext cx="8258204" cy="4911741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sz="18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8186766" cy="171451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NeRRU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NeXe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OY a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ZeYZ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SeYYaMe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ZU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eTIOVNeX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LUX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eDaSVRe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OT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aXZOIRe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LUX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OYWAaXeJ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SaMaFOTe</a:t>
            </a:r>
            <a:endParaRPr lang="en-GB" sz="3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en-GB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RRU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OY a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ZeYZ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SeYYaMe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ZU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eTIOV</a:t>
            </a:r>
            <a:r>
              <a:rPr kumimoji="0" lang="en-GB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X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eDaSVRe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OT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aXZOIRe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OYWAaXeJ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SaMaFOTe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heRRU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heXe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OY a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ZeYZ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SeYYaMe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ZU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eTIOVheX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eDaSVRe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OT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aXZOIRe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OYWAaXeJ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SaMaFOTe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" y="4902907"/>
          <a:ext cx="9143998" cy="982227"/>
        </p:xfrm>
        <a:graphic>
          <a:graphicData uri="http://schemas.openxmlformats.org/drawingml/2006/table">
            <a:tbl>
              <a:tblPr/>
              <a:tblGrid>
                <a:gridCol w="335845"/>
                <a:gridCol w="358378"/>
                <a:gridCol w="350867"/>
                <a:gridCol w="340136"/>
                <a:gridCol w="375546"/>
                <a:gridCol w="348720"/>
                <a:gridCol w="337992"/>
                <a:gridCol w="360524"/>
                <a:gridCol w="304729"/>
                <a:gridCol w="350867"/>
                <a:gridCol w="348720"/>
                <a:gridCol w="359450"/>
                <a:gridCol w="400225"/>
                <a:gridCol w="340136"/>
                <a:gridCol w="366962"/>
                <a:gridCol w="337992"/>
                <a:gridCol w="337992"/>
                <a:gridCol w="364816"/>
                <a:gridCol w="363743"/>
                <a:gridCol w="349794"/>
                <a:gridCol w="340136"/>
                <a:gridCol w="350867"/>
                <a:gridCol w="371253"/>
                <a:gridCol w="348720"/>
                <a:gridCol w="349794"/>
                <a:gridCol w="349794"/>
              </a:tblGrid>
              <a:tr h="53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err="1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G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K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he</a:t>
            </a:r>
            <a:r>
              <a:rPr kumimoji="0" lang="en-GB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RR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U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heXe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OY a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ZeYZ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SeYYaMe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ZU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eTIOVheX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eDaSVRe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OT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aXZOIRe</a:t>
            </a:r>
            <a:r>
              <a:rPr kumimoji="0" lang="en-GB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LUX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OYWAaXeJ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SaMaFOTe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2428860" y="5429264"/>
          <a:ext cx="335845" cy="446532"/>
        </p:xfrm>
        <a:graphic>
          <a:graphicData uri="http://schemas.openxmlformats.org/drawingml/2006/table">
            <a:tbl>
              <a:tblPr/>
              <a:tblGrid>
                <a:gridCol w="335845"/>
              </a:tblGrid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  <p:bldP spid="5" grpId="1" build="allAtOnce"/>
      <p:bldP spid="6" grpId="0" build="p"/>
      <p:bldP spid="6" grpId="1" build="allAtOnce"/>
      <p:bldP spid="13" grpId="0" build="allAtOnce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	hello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heXe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OY a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ZeYZ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meYYaMe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Zo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eTIOpheX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example OT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aXZOIRe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OYWAaXeJ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maMaFOTe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285720" y="1214422"/>
          <a:ext cx="8501120" cy="2942924"/>
        </p:xfrm>
        <a:graphic>
          <a:graphicData uri="http://schemas.openxmlformats.org/drawingml/2006/table">
            <a:tbl>
              <a:tblPr/>
              <a:tblGrid>
                <a:gridCol w="1062640"/>
                <a:gridCol w="1062640"/>
                <a:gridCol w="1062640"/>
                <a:gridCol w="1062640"/>
                <a:gridCol w="1062640"/>
                <a:gridCol w="1062640"/>
                <a:gridCol w="1062640"/>
                <a:gridCol w="1062640"/>
              </a:tblGrid>
              <a:tr h="981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m</a:t>
                      </a: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p</a:t>
                      </a: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smtClean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214422"/>
            <a:ext cx="8258204" cy="4911741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endParaRPr lang="en-GB" sz="1800" dirty="0" smtClean="0"/>
          </a:p>
          <a:p>
            <a:r>
              <a:rPr lang="en-GB" dirty="0" smtClean="0"/>
              <a:t>Notice all the letters are in alphabetical positions?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8186766" cy="1714513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	hello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heXe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OY a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ZeYZ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SeYYaMe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Zo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eTIOVheX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eDaSVle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OT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aXZOIRe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OYWAaXeJ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SaMaFOTe</a:t>
            </a:r>
            <a:endParaRPr lang="en-GB" sz="3600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" y="4902907"/>
          <a:ext cx="9143998" cy="982227"/>
        </p:xfrm>
        <a:graphic>
          <a:graphicData uri="http://schemas.openxmlformats.org/drawingml/2006/table">
            <a:tbl>
              <a:tblPr/>
              <a:tblGrid>
                <a:gridCol w="335845"/>
                <a:gridCol w="358378"/>
                <a:gridCol w="350867"/>
                <a:gridCol w="340136"/>
                <a:gridCol w="375546"/>
                <a:gridCol w="348720"/>
                <a:gridCol w="337992"/>
                <a:gridCol w="360524"/>
                <a:gridCol w="304729"/>
                <a:gridCol w="350867"/>
                <a:gridCol w="348720"/>
                <a:gridCol w="359450"/>
                <a:gridCol w="400225"/>
                <a:gridCol w="340136"/>
                <a:gridCol w="366962"/>
                <a:gridCol w="337992"/>
                <a:gridCol w="337992"/>
                <a:gridCol w="364816"/>
                <a:gridCol w="363743"/>
                <a:gridCol w="349794"/>
                <a:gridCol w="340136"/>
                <a:gridCol w="350867"/>
                <a:gridCol w="371253"/>
                <a:gridCol w="348720"/>
                <a:gridCol w="349794"/>
                <a:gridCol w="349794"/>
              </a:tblGrid>
              <a:tr h="53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err="1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G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K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U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hello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heXe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OY a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ZeYZ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SeYYaMe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Zo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eTIOVheX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LoX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aY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eDaSVle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OT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aT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aXZOIRe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LoX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OYWAaXeJ</a:t>
            </a: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GB" sz="3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SaMaFOTe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285720" y="1214422"/>
          <a:ext cx="8501120" cy="2942924"/>
        </p:xfrm>
        <a:graphic>
          <a:graphicData uri="http://schemas.openxmlformats.org/drawingml/2006/table">
            <a:tbl>
              <a:tblPr/>
              <a:tblGrid>
                <a:gridCol w="1062640"/>
                <a:gridCol w="1062640"/>
                <a:gridCol w="1062640"/>
                <a:gridCol w="1062640"/>
                <a:gridCol w="1062640"/>
                <a:gridCol w="1062640"/>
                <a:gridCol w="1062640"/>
                <a:gridCol w="1062640"/>
              </a:tblGrid>
              <a:tr h="9812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10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>
                          <a:latin typeface="Calibri"/>
                          <a:ea typeface="Calibri"/>
                          <a:cs typeface="Times New Roman"/>
                        </a:rPr>
                        <a:t>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>
                          <a:latin typeface="Calibri"/>
                          <a:ea typeface="Calibri"/>
                          <a:cs typeface="Times New Roman"/>
                        </a:rPr>
                        <a:t>l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>
                          <a:latin typeface="Calibri"/>
                          <a:ea typeface="Calibri"/>
                          <a:cs typeface="Times New Roman"/>
                        </a:rPr>
                        <a:t>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5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n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solidFill>
                          <a:schemeClr val="bg1">
                            <a:lumMod val="65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5400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alibri"/>
                          <a:ea typeface="Calibri"/>
                          <a:cs typeface="Times New Roman"/>
                        </a:rPr>
                        <a:t>o</a:t>
                      </a: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5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  <p:sp>
        <p:nvSpPr>
          <p:cNvPr id="20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	hello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heXe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OY a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ZeYZ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meYYaMe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Zo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eTIOpheX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b="1" dirty="0" smtClean="0">
                <a:latin typeface="Courier New" pitchFamily="49" charset="0"/>
                <a:cs typeface="Courier New" pitchFamily="49" charset="0"/>
              </a:rPr>
              <a:t>example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OT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aXZOIRe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OYWAaXeJ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maMaFOTe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4214810" y="5429264"/>
          <a:ext cx="285752" cy="446532"/>
        </p:xfrm>
        <a:graphic>
          <a:graphicData uri="http://schemas.openxmlformats.org/drawingml/2006/table">
            <a:tbl>
              <a:tblPr/>
              <a:tblGrid>
                <a:gridCol w="285752"/>
              </a:tblGrid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S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5286380" y="5429264"/>
          <a:ext cx="335845" cy="446532"/>
        </p:xfrm>
        <a:graphic>
          <a:graphicData uri="http://schemas.openxmlformats.org/drawingml/2006/table">
            <a:tbl>
              <a:tblPr/>
              <a:tblGrid>
                <a:gridCol w="335845"/>
              </a:tblGrid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V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8093807" y="5429264"/>
          <a:ext cx="335845" cy="446532"/>
        </p:xfrm>
        <a:graphic>
          <a:graphicData uri="http://schemas.openxmlformats.org/drawingml/2006/table">
            <a:tbl>
              <a:tblPr/>
              <a:tblGrid>
                <a:gridCol w="335845"/>
              </a:tblGrid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build="allAtOnce"/>
      <p:bldP spid="3" grpId="0" build="p"/>
      <p:bldP spid="17" grpId="0" build="p"/>
      <p:bldP spid="20" grpId="0" build="allAtOnce"/>
      <p:bldP spid="20" grpId="1" build="allAtOnce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 txBox="1">
            <a:spLocks/>
          </p:cNvSpPr>
          <p:nvPr/>
        </p:nvSpPr>
        <p:spPr>
          <a:xfrm>
            <a:off x="457200" y="1500174"/>
            <a:ext cx="8186766" cy="171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GB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	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hello here is a test message to encipher for use as an example in an article for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isquared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magazine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596" y="1214422"/>
            <a:ext cx="8258204" cy="4911741"/>
          </a:xfrm>
        </p:spPr>
        <p:txBody>
          <a:bodyPr>
            <a:norm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sz="1800" dirty="0" smtClean="0"/>
          </a:p>
          <a:p>
            <a:endParaRPr lang="en-GB" dirty="0" smtClean="0"/>
          </a:p>
          <a:p>
            <a:r>
              <a:rPr lang="en-GB" dirty="0" smtClean="0"/>
              <a:t>Could this be a Caesar cipher?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8186766" cy="1714513"/>
          </a:xfrm>
        </p:spPr>
        <p:txBody>
          <a:bodyPr>
            <a:noAutofit/>
          </a:bodyPr>
          <a:lstStyle/>
          <a:p>
            <a:pPr lvl="0">
              <a:buNone/>
              <a:defRPr/>
            </a:pP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	hello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heXe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OY a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ZeYZ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meYYaMe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Zo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eTIOpheX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aY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example OT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aT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aXZOIRe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LoX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OYWAaXeJ</a:t>
            </a:r>
            <a:r>
              <a:rPr lang="en-GB" sz="36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sz="3600" dirty="0" err="1" smtClean="0">
                <a:latin typeface="Courier New" pitchFamily="49" charset="0"/>
                <a:cs typeface="Courier New" pitchFamily="49" charset="0"/>
              </a:rPr>
              <a:t>maMaFOTe</a:t>
            </a:r>
            <a:endParaRPr lang="en-GB" sz="3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" y="4902907"/>
          <a:ext cx="9143998" cy="982227"/>
        </p:xfrm>
        <a:graphic>
          <a:graphicData uri="http://schemas.openxmlformats.org/drawingml/2006/table">
            <a:tbl>
              <a:tblPr/>
              <a:tblGrid>
                <a:gridCol w="335845"/>
                <a:gridCol w="358378"/>
                <a:gridCol w="350867"/>
                <a:gridCol w="340136"/>
                <a:gridCol w="375546"/>
                <a:gridCol w="348720"/>
                <a:gridCol w="337992"/>
                <a:gridCol w="360524"/>
                <a:gridCol w="304729"/>
                <a:gridCol w="350867"/>
                <a:gridCol w="348720"/>
                <a:gridCol w="359450"/>
                <a:gridCol w="400225"/>
                <a:gridCol w="340136"/>
                <a:gridCol w="366962"/>
                <a:gridCol w="337992"/>
                <a:gridCol w="337992"/>
                <a:gridCol w="364816"/>
                <a:gridCol w="363743"/>
                <a:gridCol w="349794"/>
                <a:gridCol w="340136"/>
                <a:gridCol w="350867"/>
                <a:gridCol w="371253"/>
                <a:gridCol w="348720"/>
                <a:gridCol w="349794"/>
                <a:gridCol w="349794"/>
              </a:tblGrid>
              <a:tr h="5356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err="1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6532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G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H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J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K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L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M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N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O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P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Q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S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T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U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V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W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X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Y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Z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A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B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C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D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E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Courier New" pitchFamily="49" charset="0"/>
                          <a:cs typeface="Courier New" pitchFamily="49" charset="0"/>
                        </a:rPr>
                        <a:t>F</a:t>
                      </a:r>
                      <a:endParaRPr lang="en-GB" sz="2800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Knowing the key is 6, you can now decipher future messages from your enemy. Be careful what information you act on though – if you seem too knowing they might get suspicious and change their key or algorithm!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You have discovered that your enemy is using a simple substitution cipher like your own. If you can decipher their messages using frequency analysis, they might be able to decipher yours! 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Can a cipher be created to provide greater resistance to frequency analysis?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Beating frequency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>
            <a:normAutofit/>
          </a:bodyPr>
          <a:lstStyle/>
          <a:p>
            <a:r>
              <a:rPr lang="en-GB" dirty="0" smtClean="0"/>
              <a:t>During the Renaissance in Europe scholarship increased and politics became more complicated</a:t>
            </a:r>
          </a:p>
          <a:p>
            <a:r>
              <a:rPr lang="en-GB" dirty="0" smtClean="0"/>
              <a:t>This contributed to the development of cryptography and cryptanalysis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Beating frequency analysis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Methods for countering frequency analysis were developed, including:</a:t>
            </a:r>
          </a:p>
          <a:p>
            <a:pPr lvl="1"/>
            <a:r>
              <a:rPr lang="en-GB" dirty="0" smtClean="0"/>
              <a:t>Omitting spaces</a:t>
            </a:r>
          </a:p>
          <a:p>
            <a:pPr lvl="1"/>
            <a:r>
              <a:rPr lang="en-GB" dirty="0" smtClean="0"/>
              <a:t>Deliberate misspellings </a:t>
            </a:r>
          </a:p>
          <a:p>
            <a:pPr lvl="1"/>
            <a:r>
              <a:rPr lang="en-GB" dirty="0" smtClean="0"/>
              <a:t>Nulls – characters that have no meaning</a:t>
            </a:r>
          </a:p>
          <a:p>
            <a:pPr lvl="1"/>
            <a:r>
              <a:rPr lang="en-GB" dirty="0" smtClean="0"/>
              <a:t>Codes – replacing whole words or phrases with letters, words or phrases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	"</a:t>
            </a:r>
            <a:r>
              <a:rPr lang="en-GB" dirty="0"/>
              <a:t>The history of codes and ciphers is the story of the centuries-old battle between </a:t>
            </a:r>
            <a:r>
              <a:rPr lang="en-GB" dirty="0" err="1"/>
              <a:t>codemakers</a:t>
            </a:r>
            <a:r>
              <a:rPr lang="en-GB" dirty="0"/>
              <a:t> and </a:t>
            </a:r>
            <a:r>
              <a:rPr lang="en-GB" dirty="0" err="1"/>
              <a:t>codebreakers</a:t>
            </a:r>
            <a:r>
              <a:rPr lang="en-GB" dirty="0"/>
              <a:t>, an intellectual arms race that has had a dramatic impact on the course of history." </a:t>
            </a:r>
            <a:br>
              <a:rPr lang="en-GB" dirty="0"/>
            </a:br>
            <a:r>
              <a:rPr lang="en-GB" dirty="0"/>
              <a:t>– Simon Singh, The Code Book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en-GB" dirty="0" smtClean="0"/>
              <a:t>Such methods helped, but ultimately cryptanalysts won out and each method could be accounted for</a:t>
            </a:r>
          </a:p>
          <a:p>
            <a:r>
              <a:rPr lang="en-GB" dirty="0" smtClean="0"/>
              <a:t>A better cipher was needed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Vigenère</a:t>
            </a:r>
            <a:r>
              <a:rPr lang="en-GB" dirty="0" smtClean="0"/>
              <a:t> cipher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Emerged in sixteenth century</a:t>
            </a:r>
          </a:p>
          <a:p>
            <a:r>
              <a:rPr lang="en-GB" dirty="0" smtClean="0"/>
              <a:t>Uses more than one cipher alphabet and different letters are enciphered with these in turn</a:t>
            </a:r>
          </a:p>
          <a:p>
            <a:r>
              <a:rPr lang="en-GB" dirty="0" smtClean="0"/>
              <a:t>The same plain letter can be enciphered and the same cipher letter deciphered in several different ways, significantly disrupting frequency analysis</a:t>
            </a:r>
          </a:p>
          <a:p>
            <a:r>
              <a:rPr lang="en-GB" dirty="0" smtClean="0"/>
              <a:t>Cipher alphabets must be chosen by some systematic process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17596"/>
          </a:xfrm>
        </p:spPr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2643206"/>
          </a:xfrm>
        </p:spPr>
        <p:txBody>
          <a:bodyPr/>
          <a:lstStyle/>
          <a:p>
            <a:r>
              <a:rPr lang="en-GB" dirty="0" smtClean="0"/>
              <a:t>First, choose a word for your key</a:t>
            </a:r>
          </a:p>
          <a:p>
            <a:r>
              <a:rPr lang="en-GB" dirty="0" smtClean="0"/>
              <a:t>Key: Choose “</a:t>
            </a:r>
            <a:r>
              <a:rPr lang="en-GB" dirty="0" err="1" smtClean="0"/>
              <a:t>pauli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The Caesar cipher alphabets beginning with the letters of the keyword are </a:t>
            </a:r>
            <a:r>
              <a:rPr lang="en-GB" smtClean="0"/>
              <a:t>then produced: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-32" y="3571876"/>
          <a:ext cx="9087490" cy="3071834"/>
        </p:xfrm>
        <a:graphic>
          <a:graphicData uri="http://schemas.openxmlformats.org/drawingml/2006/table">
            <a:tbl>
              <a:tblPr/>
              <a:tblGrid>
                <a:gridCol w="350522"/>
                <a:gridCol w="350522"/>
                <a:gridCol w="350522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</a:tblGrid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/>
          <a:lstStyle/>
          <a:p>
            <a:r>
              <a:rPr lang="en-GB" dirty="0" smtClean="0"/>
              <a:t>Take as plaintext message: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hello</a:t>
            </a:r>
            <a:endParaRPr lang="en-GB" dirty="0" smtClean="0"/>
          </a:p>
          <a:p>
            <a:r>
              <a:rPr lang="en-GB" dirty="0" smtClean="0"/>
              <a:t>Cipher algorithm: encode each letter using each cipher alphabet in turn, cycling through the cipher alphabets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32" y="500042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428860" y="500042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-32" y="1000108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428760" y="1000108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-32" y="1500174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3857652" y="1500174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-32" y="2071678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3857652" y="2071678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-32" y="2571744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4929222" y="2571744"/>
            <a:ext cx="35715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3357586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GB" i="1" dirty="0" smtClean="0"/>
              <a:t>“h”</a:t>
            </a:r>
            <a:r>
              <a:rPr lang="en-GB" dirty="0" smtClean="0"/>
              <a:t> is enciphered using the </a:t>
            </a:r>
            <a:r>
              <a:rPr lang="en-GB" i="1" dirty="0" smtClean="0"/>
              <a:t>“P”</a:t>
            </a:r>
            <a:r>
              <a:rPr lang="en-GB" dirty="0" smtClean="0"/>
              <a:t> alphabet, giving </a:t>
            </a:r>
            <a:r>
              <a:rPr lang="en-GB" i="1" dirty="0" smtClean="0"/>
              <a:t>“W”</a:t>
            </a:r>
            <a:endParaRPr lang="en-GB" dirty="0" smtClean="0"/>
          </a:p>
          <a:p>
            <a:pPr lvl="0"/>
            <a:r>
              <a:rPr lang="en-GB" i="1" dirty="0" smtClean="0"/>
              <a:t>“e”</a:t>
            </a:r>
            <a:r>
              <a:rPr lang="en-GB" dirty="0" smtClean="0"/>
              <a:t> is enciphered using the </a:t>
            </a:r>
            <a:r>
              <a:rPr lang="en-GB" i="1" dirty="0" smtClean="0"/>
              <a:t>“A”</a:t>
            </a:r>
            <a:r>
              <a:rPr lang="en-GB" dirty="0" smtClean="0"/>
              <a:t> alphabet, giving </a:t>
            </a:r>
            <a:r>
              <a:rPr lang="en-GB" i="1" dirty="0" smtClean="0"/>
              <a:t>“E”</a:t>
            </a:r>
            <a:endParaRPr lang="en-GB" dirty="0" smtClean="0"/>
          </a:p>
          <a:p>
            <a:pPr lvl="0"/>
            <a:r>
              <a:rPr lang="en-GB" i="1" dirty="0" smtClean="0"/>
              <a:t>“l”</a:t>
            </a:r>
            <a:r>
              <a:rPr lang="en-GB" dirty="0" smtClean="0"/>
              <a:t> is enciphered using the </a:t>
            </a:r>
            <a:r>
              <a:rPr lang="en-GB" i="1" dirty="0" smtClean="0"/>
              <a:t>“U”</a:t>
            </a:r>
            <a:r>
              <a:rPr lang="en-GB" dirty="0" smtClean="0"/>
              <a:t> alphabet, giving </a:t>
            </a:r>
            <a:r>
              <a:rPr lang="en-GB" i="1" dirty="0" smtClean="0"/>
              <a:t>“F”</a:t>
            </a:r>
            <a:endParaRPr lang="en-GB" dirty="0" smtClean="0"/>
          </a:p>
          <a:p>
            <a:pPr lvl="0"/>
            <a:r>
              <a:rPr lang="en-GB" i="1" dirty="0" smtClean="0"/>
              <a:t>“l”</a:t>
            </a:r>
            <a:r>
              <a:rPr lang="en-GB" dirty="0" smtClean="0"/>
              <a:t> is enciphered using the </a:t>
            </a:r>
            <a:r>
              <a:rPr lang="en-GB" i="1" dirty="0" smtClean="0"/>
              <a:t>“L”</a:t>
            </a:r>
            <a:r>
              <a:rPr lang="en-GB" dirty="0" smtClean="0"/>
              <a:t> alphabet, giving </a:t>
            </a:r>
            <a:r>
              <a:rPr lang="en-GB" i="1" dirty="0" smtClean="0"/>
              <a:t>“W”</a:t>
            </a:r>
            <a:endParaRPr lang="en-GB" dirty="0" smtClean="0"/>
          </a:p>
          <a:p>
            <a:pPr lvl="0"/>
            <a:r>
              <a:rPr lang="en-GB" i="1" dirty="0" smtClean="0"/>
              <a:t>“o”</a:t>
            </a:r>
            <a:r>
              <a:rPr lang="en-GB" dirty="0" smtClean="0"/>
              <a:t> is enciphered using the </a:t>
            </a:r>
            <a:r>
              <a:rPr lang="en-GB" i="1" dirty="0" smtClean="0"/>
              <a:t>“I”</a:t>
            </a:r>
            <a:r>
              <a:rPr lang="en-GB" dirty="0" smtClean="0"/>
              <a:t> alphabet, giving </a:t>
            </a:r>
            <a:r>
              <a:rPr lang="en-GB" i="1" dirty="0" smtClean="0"/>
              <a:t>“W”</a:t>
            </a:r>
            <a:endParaRPr lang="en-GB" dirty="0" smtClean="0"/>
          </a:p>
          <a:p>
            <a:endParaRPr lang="en-GB" dirty="0" smtClean="0"/>
          </a:p>
          <a:p>
            <a:r>
              <a:rPr lang="en-GB" dirty="0" err="1" smtClean="0"/>
              <a:t>ciphertext</a:t>
            </a:r>
            <a:r>
              <a:rPr lang="en-GB" dirty="0" smtClean="0"/>
              <a:t> message: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WEFWW</a:t>
            </a:r>
            <a:endParaRPr lang="en-GB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0"/>
          <a:ext cx="9087490" cy="3071834"/>
        </p:xfrm>
        <a:graphic>
          <a:graphicData uri="http://schemas.openxmlformats.org/drawingml/2006/table">
            <a:tbl>
              <a:tblPr/>
              <a:tblGrid>
                <a:gridCol w="350522"/>
                <a:gridCol w="350522"/>
                <a:gridCol w="350522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  <a:gridCol w="349388"/>
              </a:tblGrid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 smtClean="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49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93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/>
          </a:bodyPr>
          <a:lstStyle/>
          <a:p>
            <a:r>
              <a:rPr lang="en-GB" dirty="0" err="1" smtClean="0"/>
              <a:t>ciphertext</a:t>
            </a:r>
            <a:r>
              <a:rPr lang="en-GB" dirty="0" smtClean="0"/>
              <a:t> message: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WEFWW</a:t>
            </a:r>
          </a:p>
          <a:p>
            <a:r>
              <a:rPr lang="en-GB" dirty="0" smtClean="0"/>
              <a:t>Notice that, crucially, we have </a:t>
            </a:r>
          </a:p>
          <a:p>
            <a:pPr lvl="1"/>
            <a:r>
              <a:rPr lang="en-GB" sz="3200" dirty="0" smtClean="0"/>
              <a:t>(a) enciphered the two letters </a:t>
            </a:r>
            <a:r>
              <a:rPr lang="en-GB" sz="3200" i="1" dirty="0" smtClean="0"/>
              <a:t>“l”</a:t>
            </a:r>
            <a:r>
              <a:rPr lang="en-GB" sz="3200" dirty="0" smtClean="0"/>
              <a:t> to give different cipher letters </a:t>
            </a:r>
            <a:r>
              <a:rPr lang="en-GB" sz="3200" i="1" dirty="0" smtClean="0"/>
              <a:t>“F”</a:t>
            </a:r>
            <a:r>
              <a:rPr lang="en-GB" sz="3200" dirty="0" smtClean="0"/>
              <a:t> and </a:t>
            </a:r>
            <a:r>
              <a:rPr lang="en-GB" sz="3200" i="1" dirty="0" smtClean="0"/>
              <a:t>“W”</a:t>
            </a:r>
            <a:r>
              <a:rPr lang="en-GB" sz="3200" dirty="0" smtClean="0"/>
              <a:t>; </a:t>
            </a:r>
          </a:p>
          <a:p>
            <a:pPr lvl="1"/>
            <a:r>
              <a:rPr lang="en-GB" sz="3200" dirty="0" smtClean="0"/>
              <a:t>and, (b) enciphered different plaintext letters </a:t>
            </a:r>
            <a:r>
              <a:rPr lang="en-GB" sz="3200" i="1" dirty="0" smtClean="0"/>
              <a:t>“h”</a:t>
            </a:r>
            <a:r>
              <a:rPr lang="en-GB" sz="3200" dirty="0" smtClean="0"/>
              <a:t>, </a:t>
            </a:r>
            <a:r>
              <a:rPr lang="en-GB" sz="3200" i="1" dirty="0" smtClean="0"/>
              <a:t>“l”</a:t>
            </a:r>
            <a:r>
              <a:rPr lang="en-GB" sz="3200" dirty="0" smtClean="0"/>
              <a:t> and </a:t>
            </a:r>
            <a:r>
              <a:rPr lang="en-GB" sz="3200" i="1" dirty="0" smtClean="0"/>
              <a:t>“o”</a:t>
            </a:r>
            <a:r>
              <a:rPr lang="en-GB" sz="3200" dirty="0" smtClean="0"/>
              <a:t> to give the same </a:t>
            </a:r>
            <a:r>
              <a:rPr lang="en-GB" sz="3200" dirty="0" err="1" smtClean="0"/>
              <a:t>ciphertext</a:t>
            </a:r>
            <a:r>
              <a:rPr lang="en-GB" sz="3200" dirty="0" smtClean="0"/>
              <a:t> letter </a:t>
            </a:r>
            <a:r>
              <a:rPr lang="en-GB" sz="3200" i="1" dirty="0" smtClean="0"/>
              <a:t>“W”</a:t>
            </a:r>
            <a:r>
              <a:rPr lang="en-GB" sz="3200" dirty="0" smtClean="0"/>
              <a:t>. </a:t>
            </a:r>
          </a:p>
          <a:p>
            <a:r>
              <a:rPr lang="en-GB" dirty="0" smtClean="0"/>
              <a:t>Through use of multiple alphabets, the chart of letter frequencies is distorted, providing strong resistance to frequency analysis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/>
          </a:bodyPr>
          <a:lstStyle/>
          <a:p>
            <a:r>
              <a:rPr lang="en-GB" dirty="0" err="1" smtClean="0"/>
              <a:t>Vigenère</a:t>
            </a:r>
            <a:r>
              <a:rPr lang="en-GB" dirty="0" smtClean="0"/>
              <a:t> is more complicated to implement than single-alphabet substitution ciphers </a:t>
            </a:r>
          </a:p>
          <a:p>
            <a:r>
              <a:rPr lang="en-GB" dirty="0" smtClean="0"/>
              <a:t>This adds to the time taken to encipher and decipher messages</a:t>
            </a:r>
          </a:p>
          <a:p>
            <a:r>
              <a:rPr lang="en-GB" dirty="0" smtClean="0"/>
              <a:t>It becomes worth the time and hassle if you know your enemy can decipher your simple substitution cipher messages</a:t>
            </a:r>
          </a:p>
          <a:p>
            <a:r>
              <a:rPr lang="en-GB" dirty="0" smtClean="0"/>
              <a:t>For many years it had a reputation as an unbreakable cipher - but can the </a:t>
            </a:r>
            <a:r>
              <a:rPr lang="en-GB" dirty="0" err="1" smtClean="0"/>
              <a:t>Vigenère</a:t>
            </a:r>
            <a:r>
              <a:rPr lang="en-GB" dirty="0" smtClean="0"/>
              <a:t> cipher be broken?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Cracking </a:t>
            </a:r>
            <a:r>
              <a:rPr lang="en-GB" dirty="0" err="1" smtClean="0"/>
              <a:t>Vigenère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 find out how cryptanalysis techniques work on </a:t>
            </a:r>
            <a:r>
              <a:rPr lang="en-GB" dirty="0" err="1" smtClean="0"/>
              <a:t>Vigenère</a:t>
            </a:r>
            <a:r>
              <a:rPr lang="en-GB" dirty="0" smtClean="0"/>
              <a:t> ciphers you can listen to the companion podcast to this talk</a:t>
            </a:r>
          </a:p>
          <a:p>
            <a:r>
              <a:rPr lang="en-GB" dirty="0" smtClean="0"/>
              <a:t>Released by the Institute of Mathematics and its Applications (IMA) through the </a:t>
            </a:r>
            <a:r>
              <a:rPr lang="en-GB" i="1" dirty="0" smtClean="0"/>
              <a:t>Travels in a Mathematical World </a:t>
            </a:r>
            <a:r>
              <a:rPr lang="en-GB" dirty="0" smtClean="0"/>
              <a:t>podcast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talk is accompanied by an audio podcast and by an article in </a:t>
            </a:r>
            <a:r>
              <a:rPr lang="en-GB" dirty="0" err="1" smtClean="0"/>
              <a:t>iSquared</a:t>
            </a:r>
            <a:r>
              <a:rPr lang="en-GB" dirty="0" smtClean="0"/>
              <a:t> Magazine</a:t>
            </a:r>
          </a:p>
          <a:p>
            <a:r>
              <a:rPr lang="en-GB" dirty="0" smtClean="0"/>
              <a:t>You can find out how to get access to other aspects of the History of Maths and x output through the website:</a:t>
            </a:r>
          </a:p>
          <a:p>
            <a:pPr algn="ctr">
              <a:buNone/>
            </a:pPr>
            <a:r>
              <a:rPr lang="en-GB" sz="4800" dirty="0" smtClean="0"/>
              <a:t>www.historyofmathsandx.co.uk</a:t>
            </a:r>
            <a:endParaRPr lang="en-GB" sz="4800" dirty="0"/>
          </a:p>
        </p:txBody>
      </p:sp>
      <p:grpSp>
        <p:nvGrpSpPr>
          <p:cNvPr id="5" name="Group 4"/>
          <p:cNvGrpSpPr/>
          <p:nvPr/>
        </p:nvGrpSpPr>
        <p:grpSpPr>
          <a:xfrm>
            <a:off x="941415" y="490546"/>
            <a:ext cx="7559675" cy="1871662"/>
            <a:chOff x="642910" y="142852"/>
            <a:chExt cx="7559675" cy="1871662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642910" y="142852"/>
              <a:ext cx="7559675" cy="1871662"/>
            </a:xfrm>
            <a:prstGeom prst="rect">
              <a:avLst/>
            </a:prstGeom>
            <a:noFill/>
            <a:ln w="9525" algn="in">
              <a:noFill/>
              <a:miter lim="800000"/>
              <a:headEnd/>
              <a:tailEnd/>
            </a:ln>
            <a:effectLst/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sz="5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Garamond" pitchFamily="18" charset="0"/>
                </a:rPr>
                <a:t>History of Maths and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graphicFrame>
          <p:nvGraphicFramePr>
            <p:cNvPr id="7" name="Object 4"/>
            <p:cNvGraphicFramePr>
              <a:graphicFrameLocks noChangeAspect="1"/>
            </p:cNvGraphicFramePr>
            <p:nvPr/>
          </p:nvGraphicFramePr>
          <p:xfrm>
            <a:off x="6689698" y="142852"/>
            <a:ext cx="1097012" cy="1101725"/>
          </p:xfrm>
          <a:graphic>
            <a:graphicData uri="http://schemas.openxmlformats.org/presentationml/2006/ole">
              <p:oleObj spid="_x0000_s15362" name="Equation" r:id="rId3" imgW="927000" imgH="11008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6600" i="1" dirty="0" smtClean="0"/>
              <a:t>Imagine...</a:t>
            </a:r>
            <a:endParaRPr lang="en-GB" sz="6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 </a:t>
            </a:r>
            <a:r>
              <a:rPr lang="en-GB" dirty="0"/>
              <a:t>keep sending secret messages to your trusted Generals but the enemy seems to know all your plans before you realise them. </a:t>
            </a:r>
            <a:endParaRPr lang="en-GB" dirty="0" smtClean="0"/>
          </a:p>
          <a:p>
            <a:r>
              <a:rPr lang="en-GB" dirty="0" smtClean="0"/>
              <a:t>Are </a:t>
            </a:r>
            <a:r>
              <a:rPr lang="en-GB" dirty="0"/>
              <a:t>messengers being intercepted on the way? </a:t>
            </a:r>
            <a:endParaRPr lang="en-GB" dirty="0" smtClean="0"/>
          </a:p>
          <a:p>
            <a:r>
              <a:rPr lang="en-GB" dirty="0" smtClean="0"/>
              <a:t>Is </a:t>
            </a:r>
            <a:r>
              <a:rPr lang="en-GB" dirty="0"/>
              <a:t>one of your messengers a double agent, passing </a:t>
            </a:r>
            <a:r>
              <a:rPr lang="en-GB" dirty="0" smtClean="0"/>
              <a:t>secrets to </a:t>
            </a:r>
            <a:r>
              <a:rPr lang="en-GB" dirty="0"/>
              <a:t>the enemy? 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r>
              <a:rPr lang="en-GB" dirty="0" smtClean="0"/>
              <a:t>You are planning a co-ordinated surprise attack and must tell your Generals without the enemy discovering your plans. How can you get the message to them so it can't be read by interceptors?</a:t>
            </a:r>
          </a:p>
          <a:p>
            <a:r>
              <a:rPr lang="en-GB" dirty="0" smtClean="0"/>
              <a:t>Let’s look at cipher cryptography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Cipher cryptography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message, the </a:t>
            </a:r>
            <a:r>
              <a:rPr lang="en-GB" i="1" dirty="0" smtClean="0"/>
              <a:t>plaintext</a:t>
            </a:r>
            <a:r>
              <a:rPr lang="en-GB" dirty="0" smtClean="0"/>
              <a:t>, is converted through some process, the </a:t>
            </a:r>
            <a:r>
              <a:rPr lang="en-GB" i="1" dirty="0" smtClean="0"/>
              <a:t>cipher algorithm</a:t>
            </a:r>
            <a:r>
              <a:rPr lang="en-GB" dirty="0" smtClean="0"/>
              <a:t> into an enciphered form, the </a:t>
            </a:r>
            <a:r>
              <a:rPr lang="en-GB" i="1" dirty="0" err="1" smtClean="0"/>
              <a:t>ciphertext</a:t>
            </a:r>
            <a:endParaRPr lang="en-GB" i="1" dirty="0" smtClean="0"/>
          </a:p>
          <a:p>
            <a:r>
              <a:rPr lang="en-GB" dirty="0" smtClean="0"/>
              <a:t>The cipher algorithm is usually well known – what makes a cipher system secret is the </a:t>
            </a:r>
            <a:r>
              <a:rPr lang="en-GB" i="1" dirty="0" smtClean="0"/>
              <a:t>key</a:t>
            </a:r>
            <a:r>
              <a:rPr lang="en-GB" dirty="0" smtClean="0"/>
              <a:t>, </a:t>
            </a:r>
            <a:r>
              <a:rPr lang="en-GB" dirty="0"/>
              <a:t>some vital piece of information that is needed to perform the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3174" y="1428736"/>
            <a:ext cx="3929090" cy="1725602"/>
          </a:xfrm>
        </p:spPr>
        <p:txBody>
          <a:bodyPr>
            <a:normAutofit/>
          </a:bodyPr>
          <a:lstStyle/>
          <a:p>
            <a:r>
              <a:rPr lang="en-GB" dirty="0" smtClean="0"/>
              <a:t>Cipher cryptography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42844" y="1714488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Message (</a:t>
            </a:r>
            <a:r>
              <a:rPr lang="en-GB" sz="2800" i="1" dirty="0" smtClean="0"/>
              <a:t>plaintext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cxnSp>
        <p:nvCxnSpPr>
          <p:cNvPr id="6" name="Straight Arrow Connector 5"/>
          <p:cNvCxnSpPr/>
          <p:nvPr/>
        </p:nvCxnSpPr>
        <p:spPr>
          <a:xfrm rot="5400000">
            <a:off x="-214346" y="3857628"/>
            <a:ext cx="2286016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28662" y="3571876"/>
            <a:ext cx="17145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Cipher algorithm</a:t>
            </a:r>
            <a:endParaRPr lang="en-GB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5000636"/>
            <a:ext cx="271464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Enciphered message (</a:t>
            </a:r>
            <a:r>
              <a:rPr lang="en-GB" sz="2800" i="1" dirty="0" err="1" smtClean="0"/>
              <a:t>ciphertext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428992" y="5406110"/>
            <a:ext cx="2210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Open channel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6286512" y="1857364"/>
            <a:ext cx="27860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 smtClean="0"/>
              <a:t>Message (</a:t>
            </a:r>
            <a:r>
              <a:rPr lang="en-GB" sz="2800" i="1" dirty="0" smtClean="0"/>
              <a:t>plaintext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16" y="3286124"/>
            <a:ext cx="1714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 smtClean="0"/>
              <a:t>Cipher algorithm (reversed)</a:t>
            </a:r>
            <a:endParaRPr lang="en-GB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715140" y="5115839"/>
            <a:ext cx="21431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dirty="0" smtClean="0"/>
              <a:t>Enciphered message (</a:t>
            </a:r>
            <a:r>
              <a:rPr lang="en-GB" sz="2800" i="1" dirty="0" err="1" smtClean="0"/>
              <a:t>ciphertext</a:t>
            </a:r>
            <a:r>
              <a:rPr lang="en-GB" sz="2800" dirty="0" smtClean="0"/>
              <a:t>)</a:t>
            </a:r>
            <a:endParaRPr lang="en-GB" sz="2800" dirty="0"/>
          </a:p>
        </p:txBody>
      </p:sp>
      <p:cxnSp>
        <p:nvCxnSpPr>
          <p:cNvPr id="19" name="Straight Arrow Connector 18"/>
          <p:cNvCxnSpPr/>
          <p:nvPr/>
        </p:nvCxnSpPr>
        <p:spPr>
          <a:xfrm rot="5400000" flipH="1" flipV="1">
            <a:off x="7465239" y="4035429"/>
            <a:ext cx="2214578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428860" y="6000768"/>
            <a:ext cx="4214842" cy="1588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57158" y="357166"/>
            <a:ext cx="7109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You</a:t>
            </a:r>
            <a:endParaRPr lang="en-GB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7676291" y="285728"/>
            <a:ext cx="146770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800" dirty="0" smtClean="0"/>
              <a:t>Your </a:t>
            </a:r>
          </a:p>
          <a:p>
            <a:pPr algn="ctr"/>
            <a:r>
              <a:rPr lang="en-GB" sz="2800" dirty="0" smtClean="0"/>
              <a:t>Generals</a:t>
            </a:r>
            <a:endParaRPr lang="en-GB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1000100" y="1000108"/>
            <a:ext cx="9422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write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86644" y="1285860"/>
            <a:ext cx="8435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read</a:t>
            </a:r>
            <a:endParaRPr lang="en-GB" sz="2800" dirty="0"/>
          </a:p>
        </p:txBody>
      </p:sp>
      <p:cxnSp>
        <p:nvCxnSpPr>
          <p:cNvPr id="27" name="Straight Arrow Connector 26"/>
          <p:cNvCxnSpPr>
            <a:stCxn id="22" idx="2"/>
          </p:cNvCxnSpPr>
          <p:nvPr/>
        </p:nvCxnSpPr>
        <p:spPr>
          <a:xfrm rot="16200000" flipH="1">
            <a:off x="260708" y="1332286"/>
            <a:ext cx="905542" cy="1742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endCxn id="23" idx="2"/>
          </p:cNvCxnSpPr>
          <p:nvPr/>
        </p:nvCxnSpPr>
        <p:spPr>
          <a:xfrm rot="16200000" flipV="1">
            <a:off x="8075416" y="1574566"/>
            <a:ext cx="688967" cy="19506"/>
          </a:xfrm>
          <a:prstGeom prst="straightConnector1">
            <a:avLst/>
          </a:prstGeom>
          <a:ln w="635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004323" y="6072206"/>
            <a:ext cx="32267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Possible interception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4" grpId="0"/>
      <p:bldP spid="16" grpId="0"/>
      <p:bldP spid="17" grpId="0"/>
      <p:bldP spid="23" grpId="0"/>
      <p:bldP spid="24" grpId="0"/>
      <p:bldP spid="25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Caesar </a:t>
            </a:r>
            <a:r>
              <a:rPr lang="en-GB" dirty="0" smtClean="0"/>
              <a:t>cipher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Famous early use of cryptography was by the Roman Emperor Julius Caesar</a:t>
            </a:r>
          </a:p>
          <a:p>
            <a:r>
              <a:rPr lang="en-GB" dirty="0" smtClean="0"/>
              <a:t>Caesar cipher is a type of substitution cipher</a:t>
            </a:r>
          </a:p>
          <a:p>
            <a:r>
              <a:rPr lang="en-GB" dirty="0" smtClean="0"/>
              <a:t>Cipher algorithm: each letter in the plain alphabet is replaced with the letter </a:t>
            </a:r>
            <a:r>
              <a:rPr lang="en-GB" i="1" dirty="0" smtClean="0"/>
              <a:t>n</a:t>
            </a:r>
            <a:r>
              <a:rPr lang="en-GB" dirty="0" smtClean="0"/>
              <a:t> places further on in the alphabet</a:t>
            </a:r>
          </a:p>
          <a:p>
            <a:r>
              <a:rPr lang="en-GB" dirty="0" smtClean="0"/>
              <a:t>Key: </a:t>
            </a:r>
            <a:r>
              <a:rPr lang="en-GB" i="1" dirty="0" smtClean="0"/>
              <a:t>n</a:t>
            </a:r>
            <a:r>
              <a:rPr lang="en-GB" dirty="0" smtClean="0"/>
              <a:t>, the number of letters to shift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F0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500166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500298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500034" y="928670"/>
            <a:ext cx="8286808" cy="5643601"/>
          </a:xfrm>
        </p:spPr>
        <p:txBody>
          <a:bodyPr>
            <a:normAutofit/>
          </a:bodyPr>
          <a:lstStyle/>
          <a:p>
            <a:r>
              <a:rPr lang="en-GB" dirty="0" smtClean="0"/>
              <a:t>Plain letters are written in lower case and cipher letters in UPPER CASE</a:t>
            </a:r>
          </a:p>
          <a:p>
            <a:r>
              <a:rPr lang="en-GB" dirty="0" smtClean="0"/>
              <a:t>Key is 3</a:t>
            </a:r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Write out plain message: </a:t>
            </a:r>
            <a:r>
              <a:rPr lang="en-GB" dirty="0" smtClean="0">
                <a:latin typeface="Courier New" pitchFamily="49" charset="0"/>
                <a:cs typeface="Courier New" pitchFamily="49" charset="0"/>
              </a:rPr>
              <a:t>hello everyone</a:t>
            </a:r>
            <a:endParaRPr lang="en-GB" dirty="0" smtClean="0"/>
          </a:p>
          <a:p>
            <a:r>
              <a:rPr lang="en-GB" dirty="0" smtClean="0"/>
              <a:t>encipher each letter in turn by looking for the corresponding letter in the cipher translation table. </a:t>
            </a:r>
          </a:p>
          <a:p>
            <a:r>
              <a:rPr lang="en-GB" dirty="0" smtClean="0"/>
              <a:t>This gives the </a:t>
            </a:r>
            <a:r>
              <a:rPr lang="en-GB" dirty="0" err="1" smtClean="0"/>
              <a:t>ciphertext</a:t>
            </a:r>
            <a:r>
              <a:rPr lang="en-GB" dirty="0" smtClean="0"/>
              <a:t> message: </a:t>
            </a:r>
          </a:p>
          <a:p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846158"/>
          </a:xfrm>
        </p:spPr>
        <p:txBody>
          <a:bodyPr/>
          <a:lstStyle/>
          <a:p>
            <a:r>
              <a:rPr lang="en-GB" dirty="0" smtClean="0"/>
              <a:t>Example</a:t>
            </a:r>
            <a:endParaRPr lang="en-GB" dirty="0"/>
          </a:p>
        </p:txBody>
      </p:sp>
      <p:sp>
        <p:nvSpPr>
          <p:cNvPr id="24" name="Rectangle 23"/>
          <p:cNvSpPr/>
          <p:nvPr/>
        </p:nvSpPr>
        <p:spPr>
          <a:xfrm>
            <a:off x="3857620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3857620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4929190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1500166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7286644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1500166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5929322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/>
          <p:cNvSpPr/>
          <p:nvPr/>
        </p:nvSpPr>
        <p:spPr>
          <a:xfrm>
            <a:off x="8358214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929190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4572000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/>
          <p:cNvSpPr/>
          <p:nvPr/>
        </p:nvSpPr>
        <p:spPr>
          <a:xfrm>
            <a:off x="1500166" y="2357430"/>
            <a:ext cx="357190" cy="15716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35" name="Content Placeholder 3"/>
          <p:cNvGraphicFramePr>
            <a:graphicFrameLocks/>
          </p:cNvGraphicFramePr>
          <p:nvPr/>
        </p:nvGraphicFramePr>
        <p:xfrm>
          <a:off x="2357422" y="5929330"/>
          <a:ext cx="4790116" cy="785819"/>
        </p:xfrm>
        <a:graphic>
          <a:graphicData uri="http://schemas.openxmlformats.org/drawingml/2006/table">
            <a:tbl>
              <a:tblPr/>
              <a:tblGrid>
                <a:gridCol w="341399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</a:tblGrid>
              <a:tr h="785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 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 smtClean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</p:nvPr>
        </p:nvGraphicFramePr>
        <p:xfrm>
          <a:off x="104775" y="2357430"/>
          <a:ext cx="8896381" cy="1571638"/>
        </p:xfrm>
        <a:graphic>
          <a:graphicData uri="http://schemas.openxmlformats.org/drawingml/2006/table">
            <a:tbl>
              <a:tblPr/>
              <a:tblGrid>
                <a:gridCol w="341399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2452"/>
                <a:gridCol w="341399"/>
                <a:gridCol w="342452"/>
                <a:gridCol w="342452"/>
                <a:gridCol w="342452"/>
              </a:tblGrid>
              <a:tr h="785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58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D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E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F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G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H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I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J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K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L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M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N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O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P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Q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R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S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T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U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V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W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X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Y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Z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A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>
                          <a:latin typeface="Courier New"/>
                          <a:ea typeface="Calibri"/>
                          <a:cs typeface="Times New Roman"/>
                        </a:rPr>
                        <a:t>B</a:t>
                      </a:r>
                      <a:endParaRPr lang="en-GB" sz="4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3200" dirty="0">
                          <a:latin typeface="Courier New"/>
                          <a:ea typeface="Calibri"/>
                          <a:cs typeface="Times New Roman"/>
                        </a:rPr>
                        <a:t>C</a:t>
                      </a:r>
                      <a:endParaRPr lang="en-GB" sz="4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" marR="4207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6" name="Rectangle 35"/>
          <p:cNvSpPr/>
          <p:nvPr/>
        </p:nvSpPr>
        <p:spPr>
          <a:xfrm>
            <a:off x="2357422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2714612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071802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3428992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3786182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4429124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4786314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143504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5500694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5786446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6143636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6500826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6858016" y="6143644"/>
            <a:ext cx="285752" cy="428628"/>
          </a:xfrm>
          <a:prstGeom prst="rect">
            <a:avLst/>
          </a:prstGeom>
          <a:solidFill>
            <a:srgbClr val="E9F0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9" grpId="0" animBg="1"/>
      <p:bldP spid="9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2179</Words>
  <Application>Microsoft Office PowerPoint</Application>
  <PresentationFormat>On-screen Show (4:3)</PresentationFormat>
  <Paragraphs>862</Paragraphs>
  <Slides>38</Slides>
  <Notes>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0" baseType="lpstr">
      <vt:lpstr>Office Theme</vt:lpstr>
      <vt:lpstr>Equation</vt:lpstr>
      <vt:lpstr>Slide 1</vt:lpstr>
      <vt:lpstr>Substitution ciphers:  Ancient - Renaissance</vt:lpstr>
      <vt:lpstr>Slide 3</vt:lpstr>
      <vt:lpstr>Imagine...</vt:lpstr>
      <vt:lpstr>Slide 5</vt:lpstr>
      <vt:lpstr>Cipher cryptography</vt:lpstr>
      <vt:lpstr>Cipher cryptography</vt:lpstr>
      <vt:lpstr>Caesar cipher</vt:lpstr>
      <vt:lpstr>Example</vt:lpstr>
      <vt:lpstr>Slide 10</vt:lpstr>
      <vt:lpstr>Other simple substitution ciphers</vt:lpstr>
      <vt:lpstr>Example</vt:lpstr>
      <vt:lpstr>Slide 13</vt:lpstr>
      <vt:lpstr>Slide 14</vt:lpstr>
      <vt:lpstr>Slide 15</vt:lpstr>
      <vt:lpstr>Cracking substitution ciphers</vt:lpstr>
      <vt:lpstr>Letter frequencies</vt:lpstr>
      <vt:lpstr>Average letter frequencies in English</vt:lpstr>
      <vt:lpstr>Further frequency analysis</vt:lpstr>
      <vt:lpstr>Further frequency analysis</vt:lpstr>
      <vt:lpstr>Further frequency analysis</vt:lpstr>
      <vt:lpstr>Example</vt:lpstr>
      <vt:lpstr>Example</vt:lpstr>
      <vt:lpstr>Example</vt:lpstr>
      <vt:lpstr>Example</vt:lpstr>
      <vt:lpstr>Slide 26</vt:lpstr>
      <vt:lpstr>Slide 27</vt:lpstr>
      <vt:lpstr>Beating frequency analysis</vt:lpstr>
      <vt:lpstr>Beating frequency analysis</vt:lpstr>
      <vt:lpstr>Slide 30</vt:lpstr>
      <vt:lpstr>Vigenère cipher</vt:lpstr>
      <vt:lpstr>Example</vt:lpstr>
      <vt:lpstr>Slide 33</vt:lpstr>
      <vt:lpstr>Slide 34</vt:lpstr>
      <vt:lpstr>Slide 35</vt:lpstr>
      <vt:lpstr>Slide 36</vt:lpstr>
      <vt:lpstr>Cracking Vigenère</vt:lpstr>
      <vt:lpstr>Slide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Substitution ciphers: Ancient - Renaissance</dc:title>
  <dc:creator>IMA</dc:creator>
  <cp:lastModifiedBy>Information Services</cp:lastModifiedBy>
  <cp:revision>215</cp:revision>
  <dcterms:created xsi:type="dcterms:W3CDTF">2009-11-19T11:13:03Z</dcterms:created>
  <dcterms:modified xsi:type="dcterms:W3CDTF">2009-12-01T16:59:44Z</dcterms:modified>
</cp:coreProperties>
</file>