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300" r:id="rId3"/>
    <p:sldId id="301" r:id="rId4"/>
    <p:sldId id="348" r:id="rId5"/>
    <p:sldId id="302" r:id="rId6"/>
    <p:sldId id="299" r:id="rId7"/>
    <p:sldId id="349" r:id="rId8"/>
    <p:sldId id="303" r:id="rId9"/>
    <p:sldId id="304" r:id="rId10"/>
    <p:sldId id="305" r:id="rId11"/>
    <p:sldId id="306" r:id="rId12"/>
    <p:sldId id="307" r:id="rId13"/>
    <p:sldId id="308" r:id="rId14"/>
    <p:sldId id="346" r:id="rId15"/>
    <p:sldId id="309" r:id="rId16"/>
    <p:sldId id="310" r:id="rId17"/>
    <p:sldId id="311" r:id="rId18"/>
    <p:sldId id="312" r:id="rId19"/>
    <p:sldId id="313" r:id="rId20"/>
    <p:sldId id="314" r:id="rId21"/>
    <p:sldId id="315" r:id="rId22"/>
    <p:sldId id="316" r:id="rId23"/>
    <p:sldId id="317" r:id="rId24"/>
    <p:sldId id="319" r:id="rId25"/>
    <p:sldId id="318" r:id="rId26"/>
    <p:sldId id="320" r:id="rId27"/>
    <p:sldId id="321" r:id="rId28"/>
    <p:sldId id="322" r:id="rId29"/>
    <p:sldId id="323" r:id="rId30"/>
    <p:sldId id="324" r:id="rId31"/>
    <p:sldId id="354" r:id="rId32"/>
    <p:sldId id="353" r:id="rId33"/>
    <p:sldId id="350" r:id="rId34"/>
    <p:sldId id="325" r:id="rId35"/>
    <p:sldId id="355" r:id="rId36"/>
    <p:sldId id="326" r:id="rId37"/>
    <p:sldId id="327" r:id="rId38"/>
    <p:sldId id="328" r:id="rId39"/>
    <p:sldId id="329" r:id="rId40"/>
    <p:sldId id="330" r:id="rId41"/>
    <p:sldId id="331" r:id="rId42"/>
    <p:sldId id="356" r:id="rId43"/>
    <p:sldId id="332" r:id="rId44"/>
    <p:sldId id="333" r:id="rId45"/>
    <p:sldId id="334" r:id="rId46"/>
    <p:sldId id="335" r:id="rId47"/>
    <p:sldId id="336" r:id="rId48"/>
    <p:sldId id="337" r:id="rId49"/>
    <p:sldId id="338" r:id="rId50"/>
    <p:sldId id="339" r:id="rId51"/>
    <p:sldId id="340" r:id="rId52"/>
    <p:sldId id="341" r:id="rId53"/>
    <p:sldId id="358" r:id="rId54"/>
    <p:sldId id="342" r:id="rId55"/>
    <p:sldId id="359" r:id="rId56"/>
    <p:sldId id="343" r:id="rId57"/>
    <p:sldId id="351" r:id="rId58"/>
    <p:sldId id="347" r:id="rId59"/>
    <p:sldId id="344" r:id="rId60"/>
    <p:sldId id="352" r:id="rId61"/>
    <p:sldId id="345" r:id="rId62"/>
    <p:sldId id="298"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094"/>
    <a:srgbClr val="E3E4D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1996" autoAdjust="0"/>
  </p:normalViewPr>
  <p:slideViewPr>
    <p:cSldViewPr>
      <p:cViewPr>
        <p:scale>
          <a:sx n="50" d="100"/>
          <a:sy n="50" d="100"/>
        </p:scale>
        <p:origin x="-1182" y="-9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D4C9A8-FA3A-43A4-9603-3F4CB35C631D}" type="datetimeFigureOut">
              <a:rPr lang="en-US" smtClean="0"/>
              <a:pPr/>
              <a:t>3/16/2010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3F0C94-37B7-4555-8FC3-EB6E32B578CF}"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Lake Windermere</a:t>
            </a:r>
            <a:endParaRPr lang="en-GB" dirty="0"/>
          </a:p>
        </p:txBody>
      </p:sp>
      <p:sp>
        <p:nvSpPr>
          <p:cNvPr id="4" name="Slide Number Placeholder 3"/>
          <p:cNvSpPr>
            <a:spLocks noGrp="1"/>
          </p:cNvSpPr>
          <p:nvPr>
            <p:ph type="sldNum" sz="quarter" idx="10"/>
          </p:nvPr>
        </p:nvSpPr>
        <p:spPr/>
        <p:txBody>
          <a:bodyPr/>
          <a:lstStyle/>
          <a:p>
            <a:fld id="{463F0C94-37B7-4555-8FC3-EB6E32B578CF}" type="slidenum">
              <a:rPr lang="en-GB" smtClean="0"/>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63F0C94-37B7-4555-8FC3-EB6E32B578CF}" type="slidenum">
              <a:rPr lang="en-GB" smtClean="0"/>
              <a:pPr/>
              <a:t>42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63F0C94-37B7-4555-8FC3-EB6E32B578CF}" type="slidenum">
              <a:rPr lang="en-GB" smtClean="0"/>
              <a:pPr/>
              <a:t>57</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63F0C94-37B7-4555-8FC3-EB6E32B578CF}" type="slidenum">
              <a:rPr lang="en-GB" smtClean="0"/>
              <a:pPr/>
              <a:t>58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Reading</a:t>
            </a:r>
            <a:endParaRPr lang="en-GB" dirty="0"/>
          </a:p>
        </p:txBody>
      </p:sp>
      <p:sp>
        <p:nvSpPr>
          <p:cNvPr id="4" name="Slide Number Placeholder 3"/>
          <p:cNvSpPr>
            <a:spLocks noGrp="1"/>
          </p:cNvSpPr>
          <p:nvPr>
            <p:ph type="sldNum" sz="quarter" idx="10"/>
          </p:nvPr>
        </p:nvSpPr>
        <p:spPr/>
        <p:txBody>
          <a:bodyPr/>
          <a:lstStyle/>
          <a:p>
            <a:fld id="{463F0C94-37B7-4555-8FC3-EB6E32B578CF}"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Illustration of the Ptolemaic geocentric conception of the Universe by Portuguese cosmographer and cartographer </a:t>
            </a:r>
            <a:r>
              <a:rPr lang="en-GB" dirty="0" err="1" smtClean="0"/>
              <a:t>Bartolomeu</a:t>
            </a:r>
            <a:r>
              <a:rPr lang="en-GB" dirty="0" smtClean="0"/>
              <a:t> Velho (?-1568). From his work ''</a:t>
            </a:r>
            <a:r>
              <a:rPr lang="en-GB" dirty="0" err="1" smtClean="0"/>
              <a:t>Cosmographia</a:t>
            </a:r>
            <a:r>
              <a:rPr lang="en-GB" dirty="0" smtClean="0"/>
              <a:t>', made in France, 1568</a:t>
            </a:r>
          </a:p>
          <a:p>
            <a:r>
              <a:rPr lang="en-GB" dirty="0" smtClean="0"/>
              <a:t>http://commons.wikimedia.org/wiki/File:Bartolomeu_Velho_1568.jpg</a:t>
            </a:r>
          </a:p>
          <a:p>
            <a:endParaRPr lang="en-GB" dirty="0"/>
          </a:p>
        </p:txBody>
      </p:sp>
      <p:sp>
        <p:nvSpPr>
          <p:cNvPr id="4" name="Slide Number Placeholder 3"/>
          <p:cNvSpPr>
            <a:spLocks noGrp="1"/>
          </p:cNvSpPr>
          <p:nvPr>
            <p:ph type="sldNum" sz="quarter" idx="10"/>
          </p:nvPr>
        </p:nvSpPr>
        <p:spPr/>
        <p:txBody>
          <a:bodyPr/>
          <a:lstStyle/>
          <a:p>
            <a:fld id="{463F0C94-37B7-4555-8FC3-EB6E32B578CF}" type="slidenum">
              <a:rPr lang="en-GB" smtClean="0"/>
              <a:pPr/>
              <a:t>14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Kepler's</a:t>
            </a:r>
            <a:r>
              <a:rPr lang="en-GB" dirty="0" smtClean="0"/>
              <a:t> model of the planetary orbits as Platonic solids.</a:t>
            </a:r>
          </a:p>
          <a:p>
            <a:r>
              <a:rPr lang="en-GB" dirty="0" smtClean="0"/>
              <a:t>http://commons.wikimedia.org/wiki/File:Engraving_of_Kepler_s_Platonic_Universe.jpg</a:t>
            </a:r>
            <a:endParaRPr lang="en-GB" dirty="0"/>
          </a:p>
        </p:txBody>
      </p:sp>
      <p:sp>
        <p:nvSpPr>
          <p:cNvPr id="4" name="Slide Number Placeholder 3"/>
          <p:cNvSpPr>
            <a:spLocks noGrp="1"/>
          </p:cNvSpPr>
          <p:nvPr>
            <p:ph type="sldNum" sz="quarter" idx="10"/>
          </p:nvPr>
        </p:nvSpPr>
        <p:spPr/>
        <p:txBody>
          <a:bodyPr/>
          <a:lstStyle/>
          <a:p>
            <a:fld id="{463F0C94-37B7-4555-8FC3-EB6E32B578CF}" type="slidenum">
              <a:rPr lang="en-GB" smtClean="0"/>
              <a:pPr/>
              <a:t>25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63F0C94-37B7-4555-8FC3-EB6E32B578CF}" type="slidenum">
              <a:rPr lang="en-GB" smtClean="0"/>
              <a:pPr/>
              <a:t>27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63F0C94-37B7-4555-8FC3-EB6E32B578CF}" type="slidenum">
              <a:rPr lang="en-GB" smtClean="0"/>
              <a:pPr/>
              <a:t>33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63F0C94-37B7-4555-8FC3-EB6E32B578CF}" type="slidenum">
              <a:rPr lang="en-GB" smtClean="0"/>
              <a:pPr/>
              <a:t>39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63F0C94-37B7-4555-8FC3-EB6E32B578CF}" type="slidenum">
              <a:rPr lang="en-GB" smtClean="0"/>
              <a:pPr/>
              <a:t>40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63F0C94-37B7-4555-8FC3-EB6E32B578CF}" type="slidenum">
              <a:rPr lang="en-GB" smtClean="0"/>
              <a:pPr/>
              <a:t>41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8894D8-E803-4F60-8032-A42502A1AFF7}" type="datetimeFigureOut">
              <a:rPr lang="en-US" smtClean="0"/>
              <a:pPr/>
              <a:t>3/16/2010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398937-CD9E-44D9-89E6-6812DD2730F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8894D8-E803-4F60-8032-A42502A1AFF7}" type="datetimeFigureOut">
              <a:rPr lang="en-US" smtClean="0"/>
              <a:pPr/>
              <a:t>3/16/2010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398937-CD9E-44D9-89E6-6812DD2730F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8894D8-E803-4F60-8032-A42502A1AFF7}" type="datetimeFigureOut">
              <a:rPr lang="en-US" smtClean="0"/>
              <a:pPr/>
              <a:t>3/16/2010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398937-CD9E-44D9-89E6-6812DD2730F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8894D8-E803-4F60-8032-A42502A1AFF7}" type="datetimeFigureOut">
              <a:rPr lang="en-US" smtClean="0"/>
              <a:pPr/>
              <a:t>3/16/2010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398937-CD9E-44D9-89E6-6812DD2730F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8894D8-E803-4F60-8032-A42502A1AFF7}" type="datetimeFigureOut">
              <a:rPr lang="en-US" smtClean="0"/>
              <a:pPr/>
              <a:t>3/16/2010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398937-CD9E-44D9-89E6-6812DD2730F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8894D8-E803-4F60-8032-A42502A1AFF7}" type="datetimeFigureOut">
              <a:rPr lang="en-US" smtClean="0"/>
              <a:pPr/>
              <a:t>3/16/2010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398937-CD9E-44D9-89E6-6812DD2730FB}"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8894D8-E803-4F60-8032-A42502A1AFF7}" type="datetimeFigureOut">
              <a:rPr lang="en-US" smtClean="0"/>
              <a:pPr/>
              <a:t>3/16/2010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398937-CD9E-44D9-89E6-6812DD2730F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8894D8-E803-4F60-8032-A42502A1AFF7}" type="datetimeFigureOut">
              <a:rPr lang="en-US" smtClean="0"/>
              <a:pPr/>
              <a:t>3/16/2010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398937-CD9E-44D9-89E6-6812DD2730F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894D8-E803-4F60-8032-A42502A1AFF7}" type="datetimeFigureOut">
              <a:rPr lang="en-US" smtClean="0"/>
              <a:pPr/>
              <a:t>3/16/2010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398937-CD9E-44D9-89E6-6812DD2730F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8894D8-E803-4F60-8032-A42502A1AFF7}" type="datetimeFigureOut">
              <a:rPr lang="en-US" smtClean="0"/>
              <a:pPr/>
              <a:t>3/16/2010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398937-CD9E-44D9-89E6-6812DD2730F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8894D8-E803-4F60-8032-A42502A1AFF7}" type="datetimeFigureOut">
              <a:rPr lang="en-US" smtClean="0"/>
              <a:pPr/>
              <a:t>3/16/2010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398937-CD9E-44D9-89E6-6812DD2730F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E4D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894D8-E803-4F60-8032-A42502A1AFF7}" type="datetimeFigureOut">
              <a:rPr lang="en-US" smtClean="0"/>
              <a:pPr/>
              <a:t>3/16/2010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98937-CD9E-44D9-89E6-6812DD2730F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3392513"/>
            <a:ext cx="7772400" cy="1470025"/>
          </a:xfrm>
        </p:spPr>
        <p:txBody>
          <a:bodyPr>
            <a:normAutofit/>
          </a:bodyPr>
          <a:lstStyle/>
          <a:p>
            <a:r>
              <a:rPr lang="en-GB" sz="5400" dirty="0" smtClean="0"/>
              <a:t>Shape of the cosmos</a:t>
            </a:r>
            <a:endParaRPr lang="en-GB" sz="5400" dirty="0"/>
          </a:p>
        </p:txBody>
      </p:sp>
      <p:sp>
        <p:nvSpPr>
          <p:cNvPr id="3" name="Subtitle 2"/>
          <p:cNvSpPr>
            <a:spLocks noGrp="1"/>
          </p:cNvSpPr>
          <p:nvPr>
            <p:ph type="subTitle" idx="1"/>
          </p:nvPr>
        </p:nvSpPr>
        <p:spPr>
          <a:xfrm>
            <a:off x="357158" y="5143512"/>
            <a:ext cx="6429420" cy="1714512"/>
          </a:xfrm>
        </p:spPr>
        <p:txBody>
          <a:bodyPr>
            <a:noAutofit/>
          </a:bodyPr>
          <a:lstStyle/>
          <a:p>
            <a:r>
              <a:rPr lang="en-GB" sz="4000" dirty="0" smtClean="0">
                <a:solidFill>
                  <a:schemeClr val="tx1"/>
                </a:solidFill>
              </a:rPr>
              <a:t>A talk at the University of Nottingham by Peter Rowlett</a:t>
            </a:r>
            <a:endParaRPr lang="en-GB" sz="4000" dirty="0">
              <a:solidFill>
                <a:schemeClr val="tx1"/>
              </a:solidFill>
            </a:endParaRPr>
          </a:p>
        </p:txBody>
      </p:sp>
      <p:grpSp>
        <p:nvGrpSpPr>
          <p:cNvPr id="8" name="Group 7"/>
          <p:cNvGrpSpPr/>
          <p:nvPr/>
        </p:nvGrpSpPr>
        <p:grpSpPr>
          <a:xfrm>
            <a:off x="941415" y="490546"/>
            <a:ext cx="7559675" cy="1871662"/>
            <a:chOff x="642910" y="142852"/>
            <a:chExt cx="7559675" cy="1871662"/>
          </a:xfrm>
        </p:grpSpPr>
        <p:sp>
          <p:nvSpPr>
            <p:cNvPr id="1027" name="Text Box 3"/>
            <p:cNvSpPr txBox="1">
              <a:spLocks noChangeArrowheads="1"/>
            </p:cNvSpPr>
            <p:nvPr/>
          </p:nvSpPr>
          <p:spPr bwMode="auto">
            <a:xfrm>
              <a:off x="642910" y="142852"/>
              <a:ext cx="7559675" cy="187166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100" b="1" i="0" u="none" strike="noStrike" cap="none" normalizeH="0" baseline="0" dirty="0" smtClean="0">
                  <a:ln>
                    <a:noFill/>
                  </a:ln>
                  <a:solidFill>
                    <a:srgbClr val="000000"/>
                  </a:solidFill>
                  <a:effectLst/>
                  <a:latin typeface="Garamond" pitchFamily="18" charset="0"/>
                </a:rPr>
                <a:t>History of Maths and</a:t>
              </a:r>
              <a:endParaRPr kumimoji="0" lang="en-US" sz="1800" b="0" i="0" u="none" strike="noStrike" cap="none" normalizeH="0" baseline="0" dirty="0" smtClean="0">
                <a:ln>
                  <a:noFill/>
                </a:ln>
                <a:solidFill>
                  <a:schemeClr val="tx1"/>
                </a:solidFill>
                <a:effectLst/>
                <a:latin typeface="Arial" pitchFamily="34" charset="0"/>
              </a:endParaRPr>
            </a:p>
          </p:txBody>
        </p:sp>
        <p:graphicFrame>
          <p:nvGraphicFramePr>
            <p:cNvPr id="1028" name="Object 4"/>
            <p:cNvGraphicFramePr>
              <a:graphicFrameLocks noChangeAspect="1"/>
            </p:cNvGraphicFramePr>
            <p:nvPr/>
          </p:nvGraphicFramePr>
          <p:xfrm>
            <a:off x="6689698" y="142852"/>
            <a:ext cx="1097012" cy="1101725"/>
          </p:xfrm>
          <a:graphic>
            <a:graphicData uri="http://schemas.openxmlformats.org/presentationml/2006/ole">
              <p:oleObj spid="_x0000_s1028" name="Equation" r:id="rId3" imgW="927000" imgH="1100880" progId="Equation.3">
                <p:embed/>
              </p:oleObj>
            </a:graphicData>
          </a:graphic>
        </p:graphicFrame>
      </p:grpSp>
      <p:grpSp>
        <p:nvGrpSpPr>
          <p:cNvPr id="9" name="Group 8"/>
          <p:cNvGrpSpPr/>
          <p:nvPr/>
        </p:nvGrpSpPr>
        <p:grpSpPr>
          <a:xfrm>
            <a:off x="1727233" y="1785926"/>
            <a:ext cx="7559675" cy="1871662"/>
            <a:chOff x="1571604" y="-1290686"/>
            <a:chExt cx="7559675" cy="1871662"/>
          </a:xfrm>
        </p:grpSpPr>
        <p:sp>
          <p:nvSpPr>
            <p:cNvPr id="10" name="Text Box 3"/>
            <p:cNvSpPr txBox="1">
              <a:spLocks noChangeArrowheads="1"/>
            </p:cNvSpPr>
            <p:nvPr/>
          </p:nvSpPr>
          <p:spPr bwMode="auto">
            <a:xfrm>
              <a:off x="1571604" y="-1290686"/>
              <a:ext cx="7559675" cy="187166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100" b="1" i="0" u="none" strike="noStrike" cap="none" normalizeH="0" baseline="0" dirty="0" smtClean="0">
                  <a:ln>
                    <a:noFill/>
                  </a:ln>
                  <a:solidFill>
                    <a:srgbClr val="000000"/>
                  </a:solidFill>
                  <a:effectLst/>
                  <a:latin typeface="Garamond" pitchFamily="18" charset="0"/>
                </a:rPr>
                <a:t>where          Gravity</a:t>
              </a:r>
              <a:endParaRPr kumimoji="0" lang="en-US" sz="1800" b="0" i="0" u="none" strike="noStrike" cap="none" normalizeH="0" baseline="0" dirty="0" smtClean="0">
                <a:ln>
                  <a:noFill/>
                </a:ln>
                <a:solidFill>
                  <a:schemeClr val="tx1"/>
                </a:solidFill>
                <a:effectLst/>
                <a:latin typeface="Arial" pitchFamily="34" charset="0"/>
              </a:endParaRPr>
            </a:p>
          </p:txBody>
        </p:sp>
        <p:graphicFrame>
          <p:nvGraphicFramePr>
            <p:cNvPr id="11" name="Object 4"/>
            <p:cNvGraphicFramePr>
              <a:graphicFrameLocks noChangeAspect="1"/>
            </p:cNvGraphicFramePr>
            <p:nvPr/>
          </p:nvGraphicFramePr>
          <p:xfrm>
            <a:off x="3376561" y="-996977"/>
            <a:ext cx="1397000" cy="496887"/>
          </p:xfrm>
          <a:graphic>
            <a:graphicData uri="http://schemas.openxmlformats.org/presentationml/2006/ole">
              <p:oleObj spid="_x0000_s1030" name="Equation" r:id="rId4" imgW="1180800" imgH="495000" progId="Equation.3">
                <p:embed/>
              </p:oleObj>
            </a:graphicData>
          </a:graphic>
        </p:graphicFrame>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Greeks</a:t>
            </a:r>
            <a:endParaRPr lang="en-GB" dirty="0"/>
          </a:p>
        </p:txBody>
      </p:sp>
      <p:sp>
        <p:nvSpPr>
          <p:cNvPr id="3" name="Content Placeholder 2"/>
          <p:cNvSpPr>
            <a:spLocks noGrp="1"/>
          </p:cNvSpPr>
          <p:nvPr>
            <p:ph idx="1"/>
          </p:nvPr>
        </p:nvSpPr>
        <p:spPr/>
        <p:txBody>
          <a:bodyPr/>
          <a:lstStyle/>
          <a:p>
            <a:r>
              <a:rPr lang="en-GB" dirty="0" smtClean="0"/>
              <a:t>Around 400BC, proposed a model which was developed over the following centuries, notably by Ptolemy, to become one that persisted from the 2nd Century AD for more than a thousand years</a:t>
            </a:r>
          </a:p>
          <a:p>
            <a:endParaRPr lang="en-GB" dirty="0" smtClean="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GB" dirty="0" smtClean="0"/>
              <a:t>The Greeks</a:t>
            </a:r>
            <a:endParaRPr lang="en-GB" dirty="0"/>
          </a:p>
        </p:txBody>
      </p:sp>
      <p:sp>
        <p:nvSpPr>
          <p:cNvPr id="3" name="Content Placeholder 2"/>
          <p:cNvSpPr>
            <a:spLocks noGrp="1"/>
          </p:cNvSpPr>
          <p:nvPr>
            <p:ph idx="1"/>
          </p:nvPr>
        </p:nvSpPr>
        <p:spPr>
          <a:xfrm>
            <a:off x="457200" y="1285860"/>
            <a:ext cx="8229600" cy="4840303"/>
          </a:xfrm>
        </p:spPr>
        <p:txBody>
          <a:bodyPr/>
          <a:lstStyle/>
          <a:p>
            <a:r>
              <a:rPr lang="en-GB" dirty="0" smtClean="0"/>
              <a:t>Had identified Earth as spherical, certainly by around 500BC</a:t>
            </a:r>
          </a:p>
          <a:p>
            <a:r>
              <a:rPr lang="en-GB" dirty="0" smtClean="0"/>
              <a:t>Since the Sun, Moon, planets and stars were moving through the Heavens, they were considered to be 'perfect' and so they were expected to orbit Earth in perfect circular motion</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Geocentric</a:t>
            </a:r>
            <a:endParaRPr lang="en-GB" dirty="0"/>
          </a:p>
        </p:txBody>
      </p:sp>
      <p:sp>
        <p:nvSpPr>
          <p:cNvPr id="3" name="Content Placeholder 2"/>
          <p:cNvSpPr>
            <a:spLocks noGrp="1"/>
          </p:cNvSpPr>
          <p:nvPr>
            <p:ph idx="1"/>
          </p:nvPr>
        </p:nvSpPr>
        <p:spPr/>
        <p:txBody>
          <a:bodyPr/>
          <a:lstStyle/>
          <a:p>
            <a:r>
              <a:rPr lang="en-GB" dirty="0" smtClean="0"/>
              <a:t>A model of celestial motion with Earth at the centre </a:t>
            </a:r>
          </a:p>
          <a:p>
            <a:r>
              <a:rPr lang="en-GB" dirty="0" smtClean="0"/>
              <a:t>"geo" is from a Greek word for Earth</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939784"/>
          </a:xfrm>
        </p:spPr>
        <p:txBody>
          <a:bodyPr/>
          <a:lstStyle/>
          <a:p>
            <a:r>
              <a:rPr lang="en-GB" dirty="0" smtClean="0"/>
              <a:t>Greek model</a:t>
            </a:r>
            <a:endParaRPr lang="en-GB" dirty="0"/>
          </a:p>
        </p:txBody>
      </p:sp>
      <p:sp>
        <p:nvSpPr>
          <p:cNvPr id="3" name="Content Placeholder 2"/>
          <p:cNvSpPr>
            <a:spLocks noGrp="1"/>
          </p:cNvSpPr>
          <p:nvPr>
            <p:ph idx="1"/>
          </p:nvPr>
        </p:nvSpPr>
        <p:spPr>
          <a:xfrm>
            <a:off x="457200" y="928670"/>
            <a:ext cx="8229600" cy="5929330"/>
          </a:xfrm>
        </p:spPr>
        <p:txBody>
          <a:bodyPr>
            <a:normAutofit lnSpcReduction="10000"/>
          </a:bodyPr>
          <a:lstStyle/>
          <a:p>
            <a:r>
              <a:rPr lang="en-GB" dirty="0" smtClean="0"/>
              <a:t>Viewing by naked eye, the stars appear to move as one, not shifting relative to each other as they appear to move across the sky</a:t>
            </a:r>
          </a:p>
          <a:p>
            <a:r>
              <a:rPr lang="en-GB" dirty="0" smtClean="0"/>
              <a:t>This early model fixed the stars on the inside of a giant sphere which contained the Heavens</a:t>
            </a:r>
          </a:p>
          <a:p>
            <a:r>
              <a:rPr lang="en-GB" dirty="0" smtClean="0"/>
              <a:t>Earth was motionless at the centre of the celestial sphere and orbited </a:t>
            </a:r>
            <a:r>
              <a:rPr lang="en-GB" dirty="0" smtClean="0"/>
              <a:t/>
            </a:r>
            <a:br>
              <a:rPr lang="en-GB" dirty="0" smtClean="0"/>
            </a:br>
            <a:r>
              <a:rPr lang="en-GB" dirty="0" smtClean="0"/>
              <a:t>by </a:t>
            </a:r>
            <a:r>
              <a:rPr lang="en-GB" dirty="0" smtClean="0"/>
              <a:t>the other known bodies, </a:t>
            </a:r>
            <a:r>
              <a:rPr lang="en-GB" dirty="0" smtClean="0"/>
              <a:t/>
            </a:r>
            <a:br>
              <a:rPr lang="en-GB" dirty="0" smtClean="0"/>
            </a:br>
            <a:r>
              <a:rPr lang="en-GB" dirty="0" smtClean="0"/>
              <a:t>in </a:t>
            </a:r>
            <a:r>
              <a:rPr lang="en-GB" dirty="0" smtClean="0"/>
              <a:t>the order: Moon, Mercury, </a:t>
            </a:r>
            <a:r>
              <a:rPr lang="en-GB" dirty="0" smtClean="0"/>
              <a:t/>
            </a:r>
            <a:br>
              <a:rPr lang="en-GB" dirty="0" smtClean="0"/>
            </a:br>
            <a:r>
              <a:rPr lang="en-GB" dirty="0" smtClean="0"/>
              <a:t>Venus</a:t>
            </a:r>
            <a:r>
              <a:rPr lang="en-GB" dirty="0" smtClean="0"/>
              <a:t>, Sun, Mars, Jupiter </a:t>
            </a:r>
            <a:r>
              <a:rPr lang="en-GB" dirty="0" smtClean="0"/>
              <a:t/>
            </a:r>
            <a:br>
              <a:rPr lang="en-GB" dirty="0" smtClean="0"/>
            </a:br>
            <a:r>
              <a:rPr lang="en-GB" dirty="0" smtClean="0"/>
              <a:t>and </a:t>
            </a:r>
            <a:r>
              <a:rPr lang="en-GB" dirty="0" smtClean="0"/>
              <a:t>Saturn</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1" descr="C:\~peter\personal\history_of_maths_and_x\gravity\talk\Bartolomeu_Velho_1568.jpg"/>
          <p:cNvPicPr>
            <a:picLocks noChangeAspect="1" noChangeArrowheads="1"/>
          </p:cNvPicPr>
          <p:nvPr/>
        </p:nvPicPr>
        <p:blipFill>
          <a:blip r:embed="rId3" cstate="print"/>
          <a:srcRect/>
          <a:stretch>
            <a:fillRect/>
          </a:stretch>
        </p:blipFill>
        <p:spPr bwMode="auto">
          <a:xfrm>
            <a:off x="-78221" y="0"/>
            <a:ext cx="9293691"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8670"/>
          </a:xfrm>
        </p:spPr>
        <p:txBody>
          <a:bodyPr>
            <a:normAutofit/>
          </a:bodyPr>
          <a:lstStyle/>
          <a:p>
            <a:r>
              <a:rPr lang="en-GB" dirty="0" smtClean="0"/>
              <a:t>Motion of Mars against ‘fixed’ stars</a:t>
            </a:r>
            <a:endParaRPr lang="en-GB" dirty="0"/>
          </a:p>
        </p:txBody>
      </p:sp>
      <p:pic>
        <p:nvPicPr>
          <p:cNvPr id="61442" name="Picture 2" descr="C:\~peter\personal\history_of_maths_and_x\gravity\talk\motion_mars.png"/>
          <p:cNvPicPr>
            <a:picLocks noChangeAspect="1" noChangeArrowheads="1"/>
          </p:cNvPicPr>
          <p:nvPr/>
        </p:nvPicPr>
        <p:blipFill>
          <a:blip r:embed="rId2" cstate="print"/>
          <a:srcRect/>
          <a:stretch>
            <a:fillRect/>
          </a:stretch>
        </p:blipFill>
        <p:spPr bwMode="auto">
          <a:xfrm>
            <a:off x="214282" y="803553"/>
            <a:ext cx="6316656" cy="576871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8670"/>
          </a:xfrm>
        </p:spPr>
        <p:txBody>
          <a:bodyPr>
            <a:normAutofit/>
          </a:bodyPr>
          <a:lstStyle/>
          <a:p>
            <a:r>
              <a:rPr lang="en-GB" dirty="0" smtClean="0"/>
              <a:t>Epicycles</a:t>
            </a:r>
            <a:endParaRPr lang="en-GB" dirty="0"/>
          </a:p>
        </p:txBody>
      </p:sp>
      <p:sp>
        <p:nvSpPr>
          <p:cNvPr id="3" name="Content Placeholder 2"/>
          <p:cNvSpPr>
            <a:spLocks noGrp="1"/>
          </p:cNvSpPr>
          <p:nvPr>
            <p:ph idx="1"/>
          </p:nvPr>
        </p:nvSpPr>
        <p:spPr>
          <a:xfrm>
            <a:off x="7143768" y="1600200"/>
            <a:ext cx="2000232" cy="4525963"/>
          </a:xfrm>
        </p:spPr>
        <p:txBody>
          <a:bodyPr/>
          <a:lstStyle/>
          <a:p>
            <a:pPr>
              <a:buNone/>
            </a:pPr>
            <a:r>
              <a:rPr lang="en-GB" dirty="0" smtClean="0"/>
              <a:t>epicycle</a:t>
            </a:r>
          </a:p>
          <a:p>
            <a:pPr>
              <a:buNone/>
            </a:pPr>
            <a:endParaRPr lang="en-GB" dirty="0" smtClean="0"/>
          </a:p>
          <a:p>
            <a:pPr>
              <a:buNone/>
            </a:pPr>
            <a:endParaRPr lang="en-GB" dirty="0" smtClean="0"/>
          </a:p>
          <a:p>
            <a:pPr>
              <a:buNone/>
            </a:pPr>
            <a:r>
              <a:rPr lang="en-GB" dirty="0" smtClean="0"/>
              <a:t>deferent</a:t>
            </a:r>
          </a:p>
          <a:p>
            <a:pPr>
              <a:buNone/>
            </a:pPr>
            <a:endParaRPr lang="en-GB" dirty="0"/>
          </a:p>
        </p:txBody>
      </p:sp>
      <p:pic>
        <p:nvPicPr>
          <p:cNvPr id="62466" name="Picture 2" descr="C:\~peter\personal\history_of_maths_and_x\gravity\talk\epicycles.png"/>
          <p:cNvPicPr>
            <a:picLocks noChangeAspect="1" noChangeArrowheads="1"/>
          </p:cNvPicPr>
          <p:nvPr/>
        </p:nvPicPr>
        <p:blipFill>
          <a:blip r:embed="rId2" cstate="print"/>
          <a:srcRect/>
          <a:stretch>
            <a:fillRect/>
          </a:stretch>
        </p:blipFill>
        <p:spPr bwMode="auto">
          <a:xfrm>
            <a:off x="214282" y="872773"/>
            <a:ext cx="6950071" cy="5985227"/>
          </a:xfrm>
          <a:prstGeom prst="rect">
            <a:avLst/>
          </a:prstGeom>
          <a:noFill/>
        </p:spPr>
      </p:pic>
      <p:cxnSp>
        <p:nvCxnSpPr>
          <p:cNvPr id="6" name="Straight Connector 5"/>
          <p:cNvCxnSpPr/>
          <p:nvPr/>
        </p:nvCxnSpPr>
        <p:spPr>
          <a:xfrm rot="10800000">
            <a:off x="6072198" y="1857364"/>
            <a:ext cx="107157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5929322" y="3643314"/>
            <a:ext cx="12144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Epicycles</a:t>
            </a:r>
            <a:endParaRPr lang="en-GB" dirty="0"/>
          </a:p>
        </p:txBody>
      </p:sp>
      <p:sp>
        <p:nvSpPr>
          <p:cNvPr id="3" name="Content Placeholder 2"/>
          <p:cNvSpPr>
            <a:spLocks noGrp="1"/>
          </p:cNvSpPr>
          <p:nvPr>
            <p:ph idx="1"/>
          </p:nvPr>
        </p:nvSpPr>
        <p:spPr/>
        <p:txBody>
          <a:bodyPr/>
          <a:lstStyle/>
          <a:p>
            <a:r>
              <a:rPr lang="en-GB" dirty="0" smtClean="0"/>
              <a:t>As time passed, increasing numbers of epicycles were used to explain all of the observed variations in speed and direction of the apparent motion of the celestial bodies</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GB" dirty="0" smtClean="0"/>
              <a:t>Challenging the geocentric model</a:t>
            </a:r>
            <a:endParaRPr lang="en-GB" dirty="0"/>
          </a:p>
        </p:txBody>
      </p:sp>
      <p:sp>
        <p:nvSpPr>
          <p:cNvPr id="3" name="Content Placeholder 2"/>
          <p:cNvSpPr>
            <a:spLocks noGrp="1"/>
          </p:cNvSpPr>
          <p:nvPr>
            <p:ph idx="1"/>
          </p:nvPr>
        </p:nvSpPr>
        <p:spPr>
          <a:xfrm>
            <a:off x="457200" y="1357298"/>
            <a:ext cx="8229600" cy="5072098"/>
          </a:xfrm>
        </p:spPr>
        <p:txBody>
          <a:bodyPr>
            <a:normAutofit/>
          </a:bodyPr>
          <a:lstStyle/>
          <a:p>
            <a:r>
              <a:rPr lang="en-GB" dirty="0" smtClean="0"/>
              <a:t>During the time this geocentric model was generally accepted, alternative models were proposed</a:t>
            </a:r>
          </a:p>
          <a:p>
            <a:r>
              <a:rPr lang="en-GB" dirty="0" smtClean="0"/>
              <a:t>Particularly in the ancient Greek, ancient Indian and medieval Islamic civilisations, alternatives were proposed, </a:t>
            </a:r>
            <a:r>
              <a:rPr lang="en-GB" dirty="0" smtClean="0"/>
              <a:t/>
            </a:r>
            <a:br>
              <a:rPr lang="en-GB" dirty="0" smtClean="0"/>
            </a:br>
            <a:r>
              <a:rPr lang="en-GB" dirty="0" smtClean="0"/>
              <a:t>including </a:t>
            </a:r>
            <a:r>
              <a:rPr lang="en-GB" dirty="0" smtClean="0"/>
              <a:t>those in which Earth </a:t>
            </a:r>
            <a:r>
              <a:rPr lang="en-GB" dirty="0" smtClean="0"/>
              <a:t/>
            </a:r>
            <a:br>
              <a:rPr lang="en-GB" dirty="0" smtClean="0"/>
            </a:br>
            <a:r>
              <a:rPr lang="en-GB" dirty="0" smtClean="0"/>
              <a:t>moves </a:t>
            </a:r>
            <a:r>
              <a:rPr lang="en-GB" dirty="0" smtClean="0"/>
              <a:t>or rotates </a:t>
            </a:r>
            <a:r>
              <a:rPr lang="en-GB" dirty="0" smtClean="0"/>
              <a:t>on </a:t>
            </a:r>
            <a:r>
              <a:rPr lang="en-GB" dirty="0" smtClean="0"/>
              <a:t>its own </a:t>
            </a:r>
            <a:r>
              <a:rPr lang="en-GB" dirty="0" smtClean="0"/>
              <a:t/>
            </a:r>
            <a:br>
              <a:rPr lang="en-GB" dirty="0" smtClean="0"/>
            </a:br>
            <a:r>
              <a:rPr lang="en-GB" dirty="0" smtClean="0"/>
              <a:t>axis </a:t>
            </a:r>
            <a:r>
              <a:rPr lang="en-GB" dirty="0" smtClean="0"/>
              <a:t>and those with </a:t>
            </a:r>
            <a:r>
              <a:rPr lang="en-GB" dirty="0" smtClean="0"/>
              <a:t>the </a:t>
            </a:r>
            <a:r>
              <a:rPr lang="en-GB" dirty="0" smtClean="0"/>
              <a:t>Sun at </a:t>
            </a:r>
            <a:r>
              <a:rPr lang="en-GB" dirty="0" smtClean="0"/>
              <a:t/>
            </a:r>
            <a:br>
              <a:rPr lang="en-GB" dirty="0" smtClean="0"/>
            </a:br>
            <a:r>
              <a:rPr lang="en-GB" dirty="0" smtClean="0"/>
              <a:t>the </a:t>
            </a:r>
            <a:r>
              <a:rPr lang="en-GB" dirty="0" smtClean="0"/>
              <a:t>centre of the </a:t>
            </a:r>
            <a:r>
              <a:rPr lang="en-GB" dirty="0" smtClean="0"/>
              <a:t>universe</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Heliocentric</a:t>
            </a:r>
            <a:endParaRPr lang="en-GB" dirty="0"/>
          </a:p>
        </p:txBody>
      </p:sp>
      <p:sp>
        <p:nvSpPr>
          <p:cNvPr id="3" name="Content Placeholder 2"/>
          <p:cNvSpPr>
            <a:spLocks noGrp="1"/>
          </p:cNvSpPr>
          <p:nvPr>
            <p:ph idx="1"/>
          </p:nvPr>
        </p:nvSpPr>
        <p:spPr/>
        <p:txBody>
          <a:bodyPr/>
          <a:lstStyle/>
          <a:p>
            <a:r>
              <a:rPr lang="en-GB" dirty="0" smtClean="0"/>
              <a:t>Model with the Sun at the centre of the universe </a:t>
            </a:r>
          </a:p>
          <a:p>
            <a:r>
              <a:rPr lang="en-GB" dirty="0" smtClean="0"/>
              <a:t>From the Greek "</a:t>
            </a:r>
            <a:r>
              <a:rPr lang="en-GB" dirty="0" err="1" smtClean="0"/>
              <a:t>helios</a:t>
            </a:r>
            <a:r>
              <a:rPr lang="en-GB" dirty="0" smtClean="0"/>
              <a:t>" for Sun</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9394" name="Picture 2" descr="C:\~peter\personal\history_of_maths_and_x\gravity\talk\sun_windermere.jpg"/>
          <p:cNvPicPr>
            <a:picLocks noChangeAspect="1" noChangeArrowheads="1"/>
          </p:cNvPicPr>
          <p:nvPr/>
        </p:nvPicPr>
        <p:blipFill>
          <a:blip r:embed="rId3" cstate="print"/>
          <a:srcRect/>
          <a:stretch>
            <a:fillRect/>
          </a:stretch>
        </p:blipFill>
        <p:spPr bwMode="auto">
          <a:xfrm>
            <a:off x="-214346" y="-822325"/>
            <a:ext cx="10240963" cy="76803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000108"/>
          </a:xfrm>
        </p:spPr>
        <p:txBody>
          <a:bodyPr>
            <a:normAutofit/>
          </a:bodyPr>
          <a:lstStyle/>
          <a:p>
            <a:r>
              <a:rPr lang="en-GB" dirty="0" smtClean="0"/>
              <a:t>A philosophical question</a:t>
            </a:r>
            <a:endParaRPr lang="en-GB" dirty="0"/>
          </a:p>
        </p:txBody>
      </p:sp>
      <p:sp>
        <p:nvSpPr>
          <p:cNvPr id="3" name="Content Placeholder 2"/>
          <p:cNvSpPr>
            <a:spLocks noGrp="1"/>
          </p:cNvSpPr>
          <p:nvPr>
            <p:ph idx="1"/>
          </p:nvPr>
        </p:nvSpPr>
        <p:spPr>
          <a:xfrm>
            <a:off x="457200" y="1071546"/>
            <a:ext cx="8229600" cy="5429288"/>
          </a:xfrm>
        </p:spPr>
        <p:txBody>
          <a:bodyPr>
            <a:normAutofit/>
          </a:bodyPr>
          <a:lstStyle/>
          <a:p>
            <a:r>
              <a:rPr lang="en-GB" dirty="0" smtClean="0"/>
              <a:t>Astronomical observations could be made to fit different models </a:t>
            </a:r>
          </a:p>
          <a:p>
            <a:r>
              <a:rPr lang="en-GB" dirty="0" smtClean="0"/>
              <a:t>No mathematical explanation of why an alternative model might be preferred over the established one</a:t>
            </a:r>
          </a:p>
          <a:p>
            <a:r>
              <a:rPr lang="en-GB" dirty="0" smtClean="0"/>
              <a:t>Meanwhile, the Greek </a:t>
            </a:r>
            <a:r>
              <a:rPr lang="en-GB" dirty="0" smtClean="0"/>
              <a:t/>
            </a:r>
            <a:br>
              <a:rPr lang="en-GB" dirty="0" smtClean="0"/>
            </a:br>
            <a:r>
              <a:rPr lang="en-GB" dirty="0" smtClean="0"/>
              <a:t>geocentric </a:t>
            </a:r>
            <a:r>
              <a:rPr lang="en-GB" dirty="0" smtClean="0"/>
              <a:t>model was </a:t>
            </a:r>
            <a:r>
              <a:rPr lang="en-GB" dirty="0" smtClean="0"/>
              <a:t/>
            </a:r>
            <a:br>
              <a:rPr lang="en-GB" dirty="0" smtClean="0"/>
            </a:br>
            <a:r>
              <a:rPr lang="en-GB" dirty="0" smtClean="0"/>
              <a:t>usefully </a:t>
            </a:r>
            <a:r>
              <a:rPr lang="en-GB" dirty="0" smtClean="0"/>
              <a:t>predicting the </a:t>
            </a:r>
            <a:r>
              <a:rPr lang="en-GB" dirty="0" smtClean="0"/>
              <a:t/>
            </a:r>
            <a:br>
              <a:rPr lang="en-GB" dirty="0" smtClean="0"/>
            </a:br>
            <a:r>
              <a:rPr lang="en-GB" dirty="0" smtClean="0"/>
              <a:t>movement </a:t>
            </a:r>
            <a:r>
              <a:rPr lang="en-GB" dirty="0" smtClean="0"/>
              <a:t>of the </a:t>
            </a:r>
            <a:r>
              <a:rPr lang="en-GB" dirty="0" smtClean="0"/>
              <a:t/>
            </a:r>
            <a:br>
              <a:rPr lang="en-GB" dirty="0" smtClean="0"/>
            </a:br>
            <a:r>
              <a:rPr lang="en-GB" dirty="0" smtClean="0"/>
              <a:t>heavenly bodies</a:t>
            </a:r>
            <a:endParaRPr lang="en-GB"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GB" dirty="0" smtClean="0"/>
              <a:t>Copernicus</a:t>
            </a:r>
            <a:endParaRPr lang="en-GB" dirty="0"/>
          </a:p>
        </p:txBody>
      </p:sp>
      <p:sp>
        <p:nvSpPr>
          <p:cNvPr id="3" name="Content Placeholder 2"/>
          <p:cNvSpPr>
            <a:spLocks noGrp="1"/>
          </p:cNvSpPr>
          <p:nvPr>
            <p:ph idx="1"/>
          </p:nvPr>
        </p:nvSpPr>
        <p:spPr>
          <a:xfrm>
            <a:off x="457200" y="928670"/>
            <a:ext cx="8229600" cy="5197493"/>
          </a:xfrm>
        </p:spPr>
        <p:txBody>
          <a:bodyPr/>
          <a:lstStyle/>
          <a:p>
            <a:r>
              <a:rPr lang="en-GB" dirty="0" smtClean="0"/>
              <a:t>At the end of his life in 1543, the capable astronomer Copernicus published a theory with the Sun at the centre of the universe and Earth and the planets orbiting the Sun</a:t>
            </a:r>
          </a:p>
          <a:p>
            <a:r>
              <a:rPr lang="en-GB" dirty="0" smtClean="0"/>
              <a:t>Still based on circular motion and so, like the Greek model, used numerous epicycles to make the model fit the </a:t>
            </a:r>
            <a:r>
              <a:rPr lang="en-GB" dirty="0" smtClean="0"/>
              <a:t/>
            </a:r>
            <a:br>
              <a:rPr lang="en-GB" dirty="0" smtClean="0"/>
            </a:br>
            <a:r>
              <a:rPr lang="en-GB" dirty="0" smtClean="0"/>
              <a:t>observed </a:t>
            </a:r>
            <a:r>
              <a:rPr lang="en-GB" dirty="0" smtClean="0"/>
              <a:t>data</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normAutofit/>
          </a:bodyPr>
          <a:lstStyle/>
          <a:p>
            <a:r>
              <a:rPr lang="en-GB" dirty="0" smtClean="0"/>
              <a:t>The heliocentric model helps to explain some problems with a geocentric model, such as why Venus and Mercury are never seen very far from the Sun in the sky</a:t>
            </a:r>
          </a:p>
          <a:p>
            <a:r>
              <a:rPr lang="en-GB" dirty="0" smtClean="0"/>
              <a:t>In the Copernican model, this is because Venus and Mercury are between Earth and the Sun</a:t>
            </a:r>
          </a:p>
          <a:p>
            <a:r>
              <a:rPr lang="en-GB" dirty="0" smtClean="0"/>
              <a:t>Still, there were problems with this heliocentric model and no clear </a:t>
            </a:r>
            <a:r>
              <a:rPr lang="en-GB" dirty="0" smtClean="0"/>
              <a:t/>
            </a:r>
            <a:br>
              <a:rPr lang="en-GB" dirty="0" smtClean="0"/>
            </a:br>
            <a:r>
              <a:rPr lang="en-GB" dirty="0" smtClean="0"/>
              <a:t>evidence </a:t>
            </a:r>
            <a:r>
              <a:rPr lang="en-GB" dirty="0" smtClean="0"/>
              <a:t>to support either </a:t>
            </a:r>
            <a:r>
              <a:rPr lang="en-GB" dirty="0" smtClean="0"/>
              <a:t/>
            </a:r>
            <a:br>
              <a:rPr lang="en-GB" dirty="0" smtClean="0"/>
            </a:br>
            <a:r>
              <a:rPr lang="en-GB" dirty="0" smtClean="0"/>
              <a:t>theory</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GB" dirty="0" smtClean="0"/>
              <a:t>Sizes of orbits</a:t>
            </a:r>
            <a:endParaRPr lang="en-GB" dirty="0"/>
          </a:p>
        </p:txBody>
      </p:sp>
      <p:sp>
        <p:nvSpPr>
          <p:cNvPr id="3" name="Content Placeholder 2"/>
          <p:cNvSpPr>
            <a:spLocks noGrp="1"/>
          </p:cNvSpPr>
          <p:nvPr>
            <p:ph idx="1"/>
          </p:nvPr>
        </p:nvSpPr>
        <p:spPr>
          <a:xfrm>
            <a:off x="457200" y="1000108"/>
            <a:ext cx="8229600" cy="5857892"/>
          </a:xfrm>
        </p:spPr>
        <p:txBody>
          <a:bodyPr>
            <a:normAutofit/>
          </a:bodyPr>
          <a:lstStyle/>
          <a:p>
            <a:r>
              <a:rPr lang="en-GB" dirty="0" smtClean="0"/>
              <a:t>Using the Copernican model, a calculation could be made based on observations to give the sizes of the planetary orbits</a:t>
            </a:r>
          </a:p>
          <a:p>
            <a:r>
              <a:rPr lang="en-GB" dirty="0" smtClean="0"/>
              <a:t>This gave large gaps between the six planets, the reasons for which were not explained</a:t>
            </a:r>
          </a:p>
          <a:p>
            <a:r>
              <a:rPr lang="en-GB" dirty="0" smtClean="0"/>
              <a:t>In the late 16th Century, </a:t>
            </a:r>
            <a:r>
              <a:rPr lang="en-GB" dirty="0" err="1" smtClean="0"/>
              <a:t>Kepler</a:t>
            </a:r>
            <a:r>
              <a:rPr lang="en-GB" dirty="0" smtClean="0"/>
              <a:t> proposed a heliocentric model that </a:t>
            </a:r>
            <a:r>
              <a:rPr lang="en-GB" dirty="0" smtClean="0"/>
              <a:t/>
            </a:r>
            <a:br>
              <a:rPr lang="en-GB" dirty="0" smtClean="0"/>
            </a:br>
            <a:r>
              <a:rPr lang="en-GB" dirty="0" smtClean="0"/>
              <a:t>attempted </a:t>
            </a:r>
            <a:r>
              <a:rPr lang="en-GB" dirty="0" smtClean="0"/>
              <a:t>to explain why </a:t>
            </a:r>
            <a:r>
              <a:rPr lang="en-GB" dirty="0" smtClean="0"/>
              <a:t/>
            </a:r>
            <a:br>
              <a:rPr lang="en-GB" dirty="0" smtClean="0"/>
            </a:br>
            <a:r>
              <a:rPr lang="en-GB" dirty="0" smtClean="0"/>
              <a:t>the </a:t>
            </a:r>
            <a:r>
              <a:rPr lang="en-GB" dirty="0" smtClean="0"/>
              <a:t>planets were so spaced </a:t>
            </a:r>
            <a:r>
              <a:rPr lang="en-GB" dirty="0" smtClean="0"/>
              <a:t/>
            </a:r>
            <a:br>
              <a:rPr lang="en-GB" dirty="0" smtClean="0"/>
            </a:br>
            <a:r>
              <a:rPr lang="en-GB" dirty="0" smtClean="0"/>
              <a:t>using </a:t>
            </a:r>
            <a:r>
              <a:rPr lang="en-GB" dirty="0" smtClean="0"/>
              <a:t>regular </a:t>
            </a:r>
            <a:r>
              <a:rPr lang="en-GB" dirty="0" err="1" smtClean="0"/>
              <a:t>polyhedra</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0"/>
            <a:ext cx="6920581" cy="6643758"/>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563392" y="500066"/>
            <a:ext cx="1214445" cy="1384995"/>
          </a:xfrm>
          <a:prstGeom prst="rect">
            <a:avLst/>
          </a:prstGeom>
          <a:noFill/>
        </p:spPr>
        <p:txBody>
          <a:bodyPr wrap="square" rtlCol="0">
            <a:spAutoFit/>
          </a:bodyPr>
          <a:lstStyle/>
          <a:p>
            <a:r>
              <a:rPr lang="en-GB" sz="2800" dirty="0" smtClean="0"/>
              <a:t>Orbit of Saturn</a:t>
            </a:r>
            <a:endParaRPr lang="en-GB" sz="2800" dirty="0"/>
          </a:p>
        </p:txBody>
      </p:sp>
      <p:sp>
        <p:nvSpPr>
          <p:cNvPr id="6" name="Rectangle 5"/>
          <p:cNvSpPr/>
          <p:nvPr/>
        </p:nvSpPr>
        <p:spPr>
          <a:xfrm>
            <a:off x="1062666" y="1000132"/>
            <a:ext cx="4786346" cy="464347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062665" y="1000132"/>
            <a:ext cx="4789323" cy="459775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76980" y="2117727"/>
            <a:ext cx="1714512" cy="954107"/>
          </a:xfrm>
          <a:prstGeom prst="rect">
            <a:avLst/>
          </a:prstGeom>
          <a:noFill/>
        </p:spPr>
        <p:txBody>
          <a:bodyPr wrap="square" rtlCol="0">
            <a:spAutoFit/>
          </a:bodyPr>
          <a:lstStyle/>
          <a:p>
            <a:r>
              <a:rPr lang="en-GB" sz="2800" dirty="0" smtClean="0"/>
              <a:t>Orbit of Jupiter</a:t>
            </a:r>
            <a:endParaRPr lang="en-GB" sz="2800" dirty="0"/>
          </a:p>
        </p:txBody>
      </p:sp>
      <p:sp>
        <p:nvSpPr>
          <p:cNvPr id="9" name="Isosceles Triangle 8"/>
          <p:cNvSpPr/>
          <p:nvPr/>
        </p:nvSpPr>
        <p:spPr>
          <a:xfrm>
            <a:off x="1419856" y="1000132"/>
            <a:ext cx="4060536" cy="3500462"/>
          </a:xfrm>
          <a:prstGeom prst="triangl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253300" y="2214578"/>
            <a:ext cx="2381266" cy="2286016"/>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348682" y="3214710"/>
            <a:ext cx="1714512" cy="954107"/>
          </a:xfrm>
          <a:prstGeom prst="rect">
            <a:avLst/>
          </a:prstGeom>
          <a:noFill/>
        </p:spPr>
        <p:txBody>
          <a:bodyPr wrap="square" rtlCol="0">
            <a:spAutoFit/>
          </a:bodyPr>
          <a:lstStyle/>
          <a:p>
            <a:r>
              <a:rPr lang="en-GB" sz="2800" dirty="0" smtClean="0"/>
              <a:t>Orbit of Mars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9322" y="274638"/>
            <a:ext cx="3214678" cy="2654296"/>
          </a:xfrm>
        </p:spPr>
        <p:txBody>
          <a:bodyPr>
            <a:normAutofit/>
          </a:bodyPr>
          <a:lstStyle/>
          <a:p>
            <a:r>
              <a:rPr lang="en-GB" dirty="0" err="1" smtClean="0"/>
              <a:t>Kepler’s</a:t>
            </a:r>
            <a:r>
              <a:rPr lang="en-GB" dirty="0" smtClean="0"/>
              <a:t> Platonic model</a:t>
            </a:r>
            <a:endParaRPr lang="en-GB" dirty="0"/>
          </a:p>
        </p:txBody>
      </p:sp>
      <p:pic>
        <p:nvPicPr>
          <p:cNvPr id="90113" name="Picture 1" descr="C:\~peter\personal\history_of_maths_and_x\gravity\talk\Engraving_of_Kepler_s_Platonic_Universe.jpg"/>
          <p:cNvPicPr>
            <a:picLocks noChangeAspect="1" noChangeArrowheads="1"/>
          </p:cNvPicPr>
          <p:nvPr/>
        </p:nvPicPr>
        <p:blipFill>
          <a:blip r:embed="rId3" cstate="print"/>
          <a:srcRect/>
          <a:stretch>
            <a:fillRect/>
          </a:stretch>
        </p:blipFill>
        <p:spPr bwMode="auto">
          <a:xfrm>
            <a:off x="0" y="0"/>
            <a:ext cx="6188146"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Kepler’s</a:t>
            </a:r>
            <a:r>
              <a:rPr lang="en-GB" dirty="0" smtClean="0"/>
              <a:t> Platonic model</a:t>
            </a:r>
            <a:endParaRPr lang="en-GB" dirty="0"/>
          </a:p>
        </p:txBody>
      </p:sp>
      <p:sp>
        <p:nvSpPr>
          <p:cNvPr id="3" name="Content Placeholder 2"/>
          <p:cNvSpPr>
            <a:spLocks noGrp="1"/>
          </p:cNvSpPr>
          <p:nvPr>
            <p:ph idx="1"/>
          </p:nvPr>
        </p:nvSpPr>
        <p:spPr/>
        <p:txBody>
          <a:bodyPr>
            <a:normAutofit/>
          </a:bodyPr>
          <a:lstStyle/>
          <a:p>
            <a:r>
              <a:rPr lang="en-GB" dirty="0" smtClean="0"/>
              <a:t>Gives an explanation for why there were at that time only 6 known planets; Euclid tells us there are precisely 5 Platonic solids</a:t>
            </a:r>
          </a:p>
          <a:p>
            <a:r>
              <a:rPr lang="en-GB" dirty="0" smtClean="0"/>
              <a:t>Also fit convincingly with the sizes of the orbits of the planets estimated using the Copernican model, with the </a:t>
            </a:r>
            <a:r>
              <a:rPr lang="en-GB" dirty="0" smtClean="0"/>
              <a:t/>
            </a:r>
            <a:br>
              <a:rPr lang="en-GB" dirty="0" smtClean="0"/>
            </a:br>
            <a:r>
              <a:rPr lang="en-GB" dirty="0" smtClean="0"/>
              <a:t>greatest </a:t>
            </a:r>
            <a:r>
              <a:rPr lang="en-GB" dirty="0" smtClean="0"/>
              <a:t>error being less </a:t>
            </a:r>
            <a:r>
              <a:rPr lang="en-GB" dirty="0" smtClean="0"/>
              <a:t/>
            </a:r>
            <a:br>
              <a:rPr lang="en-GB" dirty="0" smtClean="0"/>
            </a:br>
            <a:r>
              <a:rPr lang="en-GB" dirty="0" smtClean="0"/>
              <a:t>than </a:t>
            </a:r>
            <a:r>
              <a:rPr lang="en-GB" dirty="0" smtClean="0"/>
              <a:t>10%</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GB" dirty="0" err="1" smtClean="0"/>
              <a:t>Tycho</a:t>
            </a:r>
            <a:r>
              <a:rPr lang="en-GB" dirty="0" smtClean="0"/>
              <a:t> Brahe</a:t>
            </a:r>
            <a:endParaRPr lang="en-GB" dirty="0"/>
          </a:p>
        </p:txBody>
      </p:sp>
      <p:sp>
        <p:nvSpPr>
          <p:cNvPr id="3" name="Content Placeholder 2"/>
          <p:cNvSpPr>
            <a:spLocks noGrp="1"/>
          </p:cNvSpPr>
          <p:nvPr>
            <p:ph idx="1"/>
          </p:nvPr>
        </p:nvSpPr>
        <p:spPr>
          <a:xfrm>
            <a:off x="457200" y="928670"/>
            <a:ext cx="8229600" cy="5929330"/>
          </a:xfrm>
        </p:spPr>
        <p:txBody>
          <a:bodyPr/>
          <a:lstStyle/>
          <a:p>
            <a:r>
              <a:rPr lang="en-GB" dirty="0" smtClean="0"/>
              <a:t>Accomplished astronomer </a:t>
            </a:r>
          </a:p>
          <a:p>
            <a:r>
              <a:rPr lang="en-GB" dirty="0" smtClean="0"/>
              <a:t>Invented new instruments and made observations during the 16</a:t>
            </a:r>
            <a:r>
              <a:rPr lang="en-GB" baseline="30000" dirty="0" smtClean="0"/>
              <a:t>th</a:t>
            </a:r>
            <a:r>
              <a:rPr lang="en-GB" dirty="0" smtClean="0"/>
              <a:t> Century more accurately than those recorded previously</a:t>
            </a:r>
          </a:p>
          <a:p>
            <a:r>
              <a:rPr lang="en-GB" dirty="0" smtClean="0"/>
              <a:t>Realised if Earth was orbiting the Sun, the relative positions of the fixed stars would change from different points </a:t>
            </a:r>
            <a:r>
              <a:rPr lang="en-GB" dirty="0" smtClean="0"/>
              <a:t/>
            </a:r>
            <a:br>
              <a:rPr lang="en-GB" dirty="0" smtClean="0"/>
            </a:br>
            <a:r>
              <a:rPr lang="en-GB" dirty="0" smtClean="0"/>
              <a:t>in </a:t>
            </a:r>
            <a:r>
              <a:rPr lang="en-GB" dirty="0" smtClean="0"/>
              <a:t>Earth's orbit, a phenomenon </a:t>
            </a:r>
            <a:r>
              <a:rPr lang="en-GB" dirty="0" smtClean="0"/>
              <a:t/>
            </a:r>
            <a:br>
              <a:rPr lang="en-GB" dirty="0" smtClean="0"/>
            </a:br>
            <a:r>
              <a:rPr lang="en-GB" dirty="0" smtClean="0"/>
              <a:t>called </a:t>
            </a:r>
            <a:r>
              <a:rPr lang="en-GB" dirty="0" smtClean="0"/>
              <a:t>parallax</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63490" name="Picture 2" descr="C:\~peter\personal\history_of_maths_and_x\gravity\talk\parallax.png"/>
          <p:cNvPicPr>
            <a:picLocks noChangeAspect="1" noChangeArrowheads="1"/>
          </p:cNvPicPr>
          <p:nvPr/>
        </p:nvPicPr>
        <p:blipFill>
          <a:blip r:embed="rId2" cstate="print"/>
          <a:srcRect/>
          <a:stretch>
            <a:fillRect/>
          </a:stretch>
        </p:blipFill>
        <p:spPr bwMode="auto">
          <a:xfrm>
            <a:off x="-13000" y="-142900"/>
            <a:ext cx="9253200" cy="7143775"/>
          </a:xfrm>
          <a:prstGeom prst="rect">
            <a:avLst/>
          </a:prstGeom>
          <a:noFill/>
        </p:spPr>
      </p:pic>
      <p:sp>
        <p:nvSpPr>
          <p:cNvPr id="2" name="Title 1"/>
          <p:cNvSpPr>
            <a:spLocks noGrp="1"/>
          </p:cNvSpPr>
          <p:nvPr>
            <p:ph type="title"/>
          </p:nvPr>
        </p:nvSpPr>
        <p:spPr>
          <a:xfrm>
            <a:off x="457200" y="0"/>
            <a:ext cx="8229600" cy="857232"/>
          </a:xfrm>
        </p:spPr>
        <p:txBody>
          <a:bodyPr/>
          <a:lstStyle/>
          <a:p>
            <a:r>
              <a:rPr lang="en-GB" dirty="0" smtClean="0"/>
              <a:t>Parallax</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GB" dirty="0" err="1" smtClean="0"/>
              <a:t>Tycho’s</a:t>
            </a:r>
            <a:r>
              <a:rPr lang="en-GB" dirty="0" smtClean="0"/>
              <a:t> model</a:t>
            </a:r>
            <a:endParaRPr lang="en-GB" dirty="0"/>
          </a:p>
        </p:txBody>
      </p:sp>
      <p:sp>
        <p:nvSpPr>
          <p:cNvPr id="3" name="Content Placeholder 2"/>
          <p:cNvSpPr>
            <a:spLocks noGrp="1"/>
          </p:cNvSpPr>
          <p:nvPr>
            <p:ph idx="1"/>
          </p:nvPr>
        </p:nvSpPr>
        <p:spPr>
          <a:xfrm>
            <a:off x="457200" y="1000108"/>
            <a:ext cx="8229600" cy="5857892"/>
          </a:xfrm>
        </p:spPr>
        <p:txBody>
          <a:bodyPr/>
          <a:lstStyle/>
          <a:p>
            <a:r>
              <a:rPr lang="en-GB" dirty="0" err="1" smtClean="0"/>
              <a:t>Tycho’s</a:t>
            </a:r>
            <a:r>
              <a:rPr lang="en-GB" dirty="0" smtClean="0"/>
              <a:t> observations did not detect a parallax</a:t>
            </a:r>
          </a:p>
          <a:p>
            <a:r>
              <a:rPr lang="en-GB" dirty="0" smtClean="0"/>
              <a:t>This could be explained if Earth was not moving, or if the stars were much further away than was generally thought at the time</a:t>
            </a:r>
          </a:p>
          <a:p>
            <a:r>
              <a:rPr lang="en-GB" dirty="0" smtClean="0"/>
              <a:t>Instead of a heliocentric model, </a:t>
            </a:r>
            <a:r>
              <a:rPr lang="en-GB" dirty="0" err="1" smtClean="0"/>
              <a:t>Tycho</a:t>
            </a:r>
            <a:r>
              <a:rPr lang="en-GB" dirty="0" smtClean="0"/>
              <a:t> proposed a system with the planets orbiting the Sun and the Sun, in turn, </a:t>
            </a:r>
            <a:r>
              <a:rPr lang="en-GB" dirty="0" smtClean="0"/>
              <a:t/>
            </a:r>
            <a:br>
              <a:rPr lang="en-GB" dirty="0" smtClean="0"/>
            </a:br>
            <a:r>
              <a:rPr lang="en-GB" dirty="0" smtClean="0"/>
              <a:t>orbiting </a:t>
            </a:r>
            <a:r>
              <a:rPr lang="en-GB" dirty="0" smtClean="0"/>
              <a:t>Earth</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0418" name="Picture 2" descr="C:\~peter\personal\history_of_maths_and_x\gravity\talk\moon.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1546"/>
          </a:xfrm>
        </p:spPr>
        <p:txBody>
          <a:bodyPr/>
          <a:lstStyle/>
          <a:p>
            <a:r>
              <a:rPr lang="en-GB" dirty="0" smtClean="0"/>
              <a:t>Galileo</a:t>
            </a:r>
            <a:endParaRPr lang="en-GB" dirty="0"/>
          </a:p>
        </p:txBody>
      </p:sp>
      <p:sp>
        <p:nvSpPr>
          <p:cNvPr id="3" name="Content Placeholder 2"/>
          <p:cNvSpPr>
            <a:spLocks noGrp="1"/>
          </p:cNvSpPr>
          <p:nvPr>
            <p:ph idx="1"/>
          </p:nvPr>
        </p:nvSpPr>
        <p:spPr>
          <a:xfrm>
            <a:off x="457200" y="857232"/>
            <a:ext cx="8229600" cy="5572164"/>
          </a:xfrm>
        </p:spPr>
        <p:txBody>
          <a:bodyPr>
            <a:normAutofit/>
          </a:bodyPr>
          <a:lstStyle/>
          <a:p>
            <a:r>
              <a:rPr lang="en-GB" dirty="0" smtClean="0"/>
              <a:t>One of the early users of a new technology, the telescope</a:t>
            </a:r>
          </a:p>
          <a:p>
            <a:r>
              <a:rPr lang="en-GB" dirty="0" smtClean="0"/>
              <a:t>Observed several moons orbiting Jupiter </a:t>
            </a:r>
          </a:p>
          <a:p>
            <a:pPr lvl="1"/>
            <a:r>
              <a:rPr lang="en-GB" sz="3200" dirty="0" smtClean="0"/>
              <a:t>celestial bodies not orbiting Earth </a:t>
            </a:r>
          </a:p>
          <a:p>
            <a:pPr lvl="1"/>
            <a:r>
              <a:rPr lang="en-GB" sz="3200" dirty="0" smtClean="0"/>
              <a:t>If Jupiter can have moons, might not at least some of the planets orbit the Sun?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descr="C:\~peter\personal\history_of_maths_and_x\gravity\talk\jupiter_and_moons_flickr_dingopup.jpg"/>
          <p:cNvPicPr>
            <a:picLocks noChangeAspect="1" noChangeArrowheads="1"/>
          </p:cNvPicPr>
          <p:nvPr/>
        </p:nvPicPr>
        <p:blipFill>
          <a:blip r:embed="rId2" cstate="print"/>
          <a:srcRect/>
          <a:stretch>
            <a:fillRect/>
          </a:stretch>
        </p:blipFill>
        <p:spPr bwMode="auto">
          <a:xfrm>
            <a:off x="1000100" y="0"/>
            <a:ext cx="7429552" cy="493322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1546"/>
          </a:xfrm>
        </p:spPr>
        <p:txBody>
          <a:bodyPr/>
          <a:lstStyle/>
          <a:p>
            <a:r>
              <a:rPr lang="en-GB" dirty="0" smtClean="0"/>
              <a:t>Galileo</a:t>
            </a:r>
            <a:endParaRPr lang="en-GB" dirty="0"/>
          </a:p>
        </p:txBody>
      </p:sp>
      <p:sp>
        <p:nvSpPr>
          <p:cNvPr id="3" name="Content Placeholder 2"/>
          <p:cNvSpPr>
            <a:spLocks noGrp="1"/>
          </p:cNvSpPr>
          <p:nvPr>
            <p:ph idx="1"/>
          </p:nvPr>
        </p:nvSpPr>
        <p:spPr>
          <a:xfrm>
            <a:off x="457200" y="1071546"/>
            <a:ext cx="8229600" cy="5054617"/>
          </a:xfrm>
        </p:spPr>
        <p:txBody>
          <a:bodyPr/>
          <a:lstStyle/>
          <a:p>
            <a:r>
              <a:rPr lang="en-GB" dirty="0" smtClean="0"/>
              <a:t>Also published descriptions of the roughness of the moon's surface, and of sunspots on the surface of the Sun</a:t>
            </a:r>
          </a:p>
          <a:p>
            <a:pPr lvl="1"/>
            <a:r>
              <a:rPr lang="en-GB" sz="3200" dirty="0" smtClean="0"/>
              <a:t>If the Heavenly bodies were not perfect spheres, they might not move in perfect circles</a:t>
            </a:r>
          </a:p>
          <a:p>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23906" name="Picture 2" descr="C:\~peter\personal\history_of_maths_and_x\gravity\talk\260989main_01_BuzzAldrinMoon_full.jpg"/>
          <p:cNvPicPr>
            <a:picLocks noChangeAspect="1" noChangeArrowheads="1"/>
          </p:cNvPicPr>
          <p:nvPr/>
        </p:nvPicPr>
        <p:blipFill>
          <a:blip r:embed="rId3" cstate="print"/>
          <a:srcRect l="12501" r="12500"/>
          <a:stretch>
            <a:fillRect/>
          </a:stretch>
        </p:blipFill>
        <p:spPr bwMode="auto">
          <a:xfrm>
            <a:off x="0" y="0"/>
            <a:ext cx="5143504" cy="5143512"/>
          </a:xfrm>
          <a:prstGeom prst="rect">
            <a:avLst/>
          </a:prstGeom>
          <a:noFill/>
        </p:spPr>
      </p:pic>
      <p:pic>
        <p:nvPicPr>
          <p:cNvPr id="123908" name="Picture 4" descr="C:\~peter\personal\history_of_maths_and_x\gravity\talk\prom1743_eit_big.jpg"/>
          <p:cNvPicPr>
            <a:picLocks noChangeAspect="1" noChangeArrowheads="1"/>
          </p:cNvPicPr>
          <p:nvPr/>
        </p:nvPicPr>
        <p:blipFill>
          <a:blip r:embed="rId4" cstate="print"/>
          <a:srcRect/>
          <a:stretch>
            <a:fillRect/>
          </a:stretch>
        </p:blipFill>
        <p:spPr bwMode="auto">
          <a:xfrm>
            <a:off x="4643438" y="0"/>
            <a:ext cx="4500562" cy="45005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GB" dirty="0" err="1" smtClean="0"/>
              <a:t>Tycho’s</a:t>
            </a:r>
            <a:r>
              <a:rPr lang="en-GB" dirty="0" smtClean="0"/>
              <a:t> measurements</a:t>
            </a:r>
            <a:endParaRPr lang="en-GB" dirty="0"/>
          </a:p>
        </p:txBody>
      </p:sp>
      <p:sp>
        <p:nvSpPr>
          <p:cNvPr id="3" name="Content Placeholder 2"/>
          <p:cNvSpPr>
            <a:spLocks noGrp="1"/>
          </p:cNvSpPr>
          <p:nvPr>
            <p:ph idx="1"/>
          </p:nvPr>
        </p:nvSpPr>
        <p:spPr>
          <a:xfrm>
            <a:off x="457200" y="1285860"/>
            <a:ext cx="8229600" cy="5214974"/>
          </a:xfrm>
        </p:spPr>
        <p:txBody>
          <a:bodyPr>
            <a:normAutofit/>
          </a:bodyPr>
          <a:lstStyle/>
          <a:p>
            <a:r>
              <a:rPr lang="en-GB" dirty="0" smtClean="0"/>
              <a:t>At the end of his life, </a:t>
            </a:r>
            <a:r>
              <a:rPr lang="en-GB" dirty="0" err="1" smtClean="0"/>
              <a:t>Tycho</a:t>
            </a:r>
            <a:r>
              <a:rPr lang="en-GB" dirty="0" smtClean="0"/>
              <a:t> Brahe was receiving mathematical assistance from </a:t>
            </a:r>
            <a:r>
              <a:rPr lang="en-GB" dirty="0" err="1" smtClean="0"/>
              <a:t>Kepler</a:t>
            </a:r>
            <a:endParaRPr lang="en-GB" dirty="0" smtClean="0"/>
          </a:p>
          <a:p>
            <a:r>
              <a:rPr lang="en-GB" dirty="0" smtClean="0"/>
              <a:t>On </a:t>
            </a:r>
            <a:r>
              <a:rPr lang="en-GB" dirty="0" err="1" smtClean="0"/>
              <a:t>Tycho's</a:t>
            </a:r>
            <a:r>
              <a:rPr lang="en-GB" dirty="0" smtClean="0"/>
              <a:t> death in 1601, </a:t>
            </a:r>
            <a:r>
              <a:rPr lang="en-GB" dirty="0" err="1" smtClean="0"/>
              <a:t>Kepler</a:t>
            </a:r>
            <a:r>
              <a:rPr lang="en-GB" dirty="0" smtClean="0"/>
              <a:t> inherited his measurements </a:t>
            </a:r>
          </a:p>
          <a:p>
            <a:r>
              <a:rPr lang="en-GB" dirty="0" err="1" smtClean="0"/>
              <a:t>Kepler</a:t>
            </a:r>
            <a:r>
              <a:rPr lang="en-GB" dirty="0" smtClean="0"/>
              <a:t> now had a large number of observations of the </a:t>
            </a:r>
            <a:r>
              <a:rPr lang="en-GB" dirty="0" smtClean="0"/>
              <a:t>planets</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Tycho’s</a:t>
            </a:r>
            <a:r>
              <a:rPr lang="en-GB" dirty="0" smtClean="0"/>
              <a:t> measurements</a:t>
            </a:r>
            <a:endParaRPr lang="en-GB" dirty="0"/>
          </a:p>
        </p:txBody>
      </p:sp>
      <p:sp>
        <p:nvSpPr>
          <p:cNvPr id="3" name="Content Placeholder 2"/>
          <p:cNvSpPr>
            <a:spLocks noGrp="1"/>
          </p:cNvSpPr>
          <p:nvPr>
            <p:ph idx="1"/>
          </p:nvPr>
        </p:nvSpPr>
        <p:spPr/>
        <p:txBody>
          <a:bodyPr/>
          <a:lstStyle/>
          <a:p>
            <a:r>
              <a:rPr lang="en-GB" dirty="0" err="1" smtClean="0"/>
              <a:t>Kepler</a:t>
            </a:r>
            <a:r>
              <a:rPr lang="en-GB" dirty="0" smtClean="0"/>
              <a:t> attempted </a:t>
            </a:r>
            <a:r>
              <a:rPr lang="en-GB" dirty="0" smtClean="0"/>
              <a:t>to use these </a:t>
            </a:r>
            <a:r>
              <a:rPr lang="en-GB" dirty="0" smtClean="0"/>
              <a:t>measurements to </a:t>
            </a:r>
            <a:r>
              <a:rPr lang="en-GB" dirty="0" smtClean="0"/>
              <a:t>provide evidence for a heliocentric model</a:t>
            </a:r>
          </a:p>
          <a:p>
            <a:r>
              <a:rPr lang="en-GB" dirty="0" smtClean="0"/>
              <a:t>Particularly important was the position of Mars, which we have seen to have an unusual movement across the sky</a:t>
            </a:r>
          </a:p>
          <a:p>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8670"/>
          </a:xfrm>
        </p:spPr>
        <p:txBody>
          <a:bodyPr>
            <a:normAutofit/>
          </a:bodyPr>
          <a:lstStyle/>
          <a:p>
            <a:r>
              <a:rPr lang="en-GB" dirty="0" smtClean="0"/>
              <a:t>Motion of Mars against ‘fixed’ stars</a:t>
            </a:r>
            <a:endParaRPr lang="en-GB" dirty="0"/>
          </a:p>
        </p:txBody>
      </p:sp>
      <p:pic>
        <p:nvPicPr>
          <p:cNvPr id="61442" name="Picture 2" descr="C:\~peter\personal\history_of_maths_and_x\gravity\talk\motion_mars.png"/>
          <p:cNvPicPr>
            <a:picLocks noChangeAspect="1" noChangeArrowheads="1"/>
          </p:cNvPicPr>
          <p:nvPr/>
        </p:nvPicPr>
        <p:blipFill>
          <a:blip r:embed="rId2" cstate="print"/>
          <a:srcRect/>
          <a:stretch>
            <a:fillRect/>
          </a:stretch>
        </p:blipFill>
        <p:spPr bwMode="auto">
          <a:xfrm>
            <a:off x="285720" y="857232"/>
            <a:ext cx="6316656" cy="5768719"/>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725470"/>
          </a:xfrm>
        </p:spPr>
        <p:txBody>
          <a:bodyPr>
            <a:normAutofit fontScale="90000"/>
          </a:bodyPr>
          <a:lstStyle/>
          <a:p>
            <a:r>
              <a:rPr lang="en-GB" dirty="0" err="1" smtClean="0"/>
              <a:t>Kepler’s</a:t>
            </a:r>
            <a:r>
              <a:rPr lang="en-GB" dirty="0" smtClean="0"/>
              <a:t> model</a:t>
            </a:r>
            <a:endParaRPr lang="en-GB" dirty="0"/>
          </a:p>
        </p:txBody>
      </p:sp>
      <p:sp>
        <p:nvSpPr>
          <p:cNvPr id="3" name="Content Placeholder 2"/>
          <p:cNvSpPr>
            <a:spLocks noGrp="1"/>
          </p:cNvSpPr>
          <p:nvPr>
            <p:ph idx="1"/>
          </p:nvPr>
        </p:nvSpPr>
        <p:spPr>
          <a:xfrm>
            <a:off x="428596" y="714356"/>
            <a:ext cx="8229600" cy="6143644"/>
          </a:xfrm>
        </p:spPr>
        <p:txBody>
          <a:bodyPr>
            <a:normAutofit/>
          </a:bodyPr>
          <a:lstStyle/>
          <a:p>
            <a:pPr>
              <a:spcBef>
                <a:spcPts val="300"/>
              </a:spcBef>
            </a:pPr>
            <a:r>
              <a:rPr lang="en-GB" dirty="0" err="1" smtClean="0"/>
              <a:t>Kepler's</a:t>
            </a:r>
            <a:r>
              <a:rPr lang="en-GB" dirty="0" smtClean="0"/>
              <a:t> planetary orbits are not simply paths taken by planets but also have a second independent component, representing time</a:t>
            </a:r>
          </a:p>
          <a:p>
            <a:pPr>
              <a:spcBef>
                <a:spcPts val="300"/>
              </a:spcBef>
            </a:pPr>
            <a:r>
              <a:rPr lang="en-GB" dirty="0" smtClean="0"/>
              <a:t>Both are described geometrically</a:t>
            </a:r>
          </a:p>
          <a:p>
            <a:pPr>
              <a:spcBef>
                <a:spcPts val="300"/>
              </a:spcBef>
            </a:pPr>
            <a:r>
              <a:rPr lang="en-GB" dirty="0" smtClean="0"/>
              <a:t>He calculated that rather than a heliocentric model based on epicycles, the observations would fit very well if the planetary orbits were elliptical, with the Sun at one </a:t>
            </a:r>
            <a:r>
              <a:rPr lang="en-GB" dirty="0" smtClean="0"/>
              <a:t/>
            </a:r>
            <a:br>
              <a:rPr lang="en-GB" dirty="0" smtClean="0"/>
            </a:br>
            <a:r>
              <a:rPr lang="en-GB" dirty="0" smtClean="0"/>
              <a:t>of </a:t>
            </a:r>
            <a:r>
              <a:rPr lang="en-GB" dirty="0" smtClean="0"/>
              <a:t>the foci </a:t>
            </a:r>
          </a:p>
          <a:p>
            <a:pPr>
              <a:spcBef>
                <a:spcPts val="300"/>
              </a:spcBef>
            </a:pPr>
            <a:r>
              <a:rPr lang="en-GB" dirty="0" err="1" smtClean="0"/>
              <a:t>Kepler</a:t>
            </a:r>
            <a:r>
              <a:rPr lang="en-GB" dirty="0" smtClean="0"/>
              <a:t> produced a geometric </a:t>
            </a:r>
            <a:r>
              <a:rPr lang="en-GB" dirty="0" smtClean="0"/>
              <a:t/>
            </a:r>
            <a:br>
              <a:rPr lang="en-GB" dirty="0" smtClean="0"/>
            </a:br>
            <a:r>
              <a:rPr lang="en-GB" dirty="0" smtClean="0"/>
              <a:t>proof </a:t>
            </a:r>
            <a:r>
              <a:rPr lang="en-GB" dirty="0" smtClean="0"/>
              <a:t>of this model using </a:t>
            </a:r>
            <a:r>
              <a:rPr lang="en-GB" dirty="0" smtClean="0"/>
              <a:t/>
            </a:r>
            <a:br>
              <a:rPr lang="en-GB" dirty="0" smtClean="0"/>
            </a:br>
            <a:r>
              <a:rPr lang="en-GB" dirty="0" smtClean="0"/>
              <a:t>Euclid's </a:t>
            </a:r>
            <a:r>
              <a:rPr lang="en-GB" dirty="0" smtClean="0"/>
              <a:t>geometry</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4514" name="Picture 2" descr="C:\~peter\personal\history_of_maths_and_x\gravity\talk\ellipticalorbits.png"/>
          <p:cNvPicPr>
            <a:picLocks noChangeAspect="1" noChangeArrowheads="1"/>
          </p:cNvPicPr>
          <p:nvPr/>
        </p:nvPicPr>
        <p:blipFill>
          <a:blip r:embed="rId2" cstate="print"/>
          <a:srcRect/>
          <a:stretch>
            <a:fillRect/>
          </a:stretch>
        </p:blipFill>
        <p:spPr bwMode="auto">
          <a:xfrm>
            <a:off x="-139316" y="0"/>
            <a:ext cx="9283348" cy="685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Kepler's</a:t>
            </a:r>
            <a:r>
              <a:rPr lang="en-GB" dirty="0" smtClean="0"/>
              <a:t> 1st Law of Planetary Motion</a:t>
            </a:r>
            <a:endParaRPr lang="en-GB" dirty="0"/>
          </a:p>
        </p:txBody>
      </p:sp>
      <p:sp>
        <p:nvSpPr>
          <p:cNvPr id="3" name="Content Placeholder 2"/>
          <p:cNvSpPr>
            <a:spLocks noGrp="1"/>
          </p:cNvSpPr>
          <p:nvPr>
            <p:ph idx="1"/>
          </p:nvPr>
        </p:nvSpPr>
        <p:spPr>
          <a:xfrm>
            <a:off x="457200" y="1357298"/>
            <a:ext cx="8229600" cy="5072098"/>
          </a:xfrm>
        </p:spPr>
        <p:txBody>
          <a:bodyPr>
            <a:normAutofit/>
          </a:bodyPr>
          <a:lstStyle/>
          <a:p>
            <a:pPr marL="0" indent="0">
              <a:buNone/>
            </a:pPr>
            <a:r>
              <a:rPr lang="en-GB" i="1" dirty="0" smtClean="0"/>
              <a:t>The Ellipse Law - the orbit of a planet is an ellipse with the Sun at one focus of the ellipse</a:t>
            </a:r>
          </a:p>
          <a:p>
            <a:pPr marL="514350" indent="-514350">
              <a:buNone/>
            </a:pPr>
            <a:endParaRPr lang="en-GB" dirty="0" smtClean="0"/>
          </a:p>
          <a:p>
            <a:pPr marL="514350" indent="-514350">
              <a:buFont typeface="Calibri" pitchFamily="34" charset="0"/>
              <a:buChar char="–"/>
            </a:pPr>
            <a:r>
              <a:rPr lang="en-GB" dirty="0" smtClean="0"/>
              <a:t>broke the tradition of planetary orbits being circular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0" name="Picture 4" descr="C:\~peter\personal\history_of_maths_and_x\gravity\talk\coda_flickr.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Kepler's</a:t>
            </a:r>
            <a:r>
              <a:rPr lang="en-GB" dirty="0" smtClean="0"/>
              <a:t> 2nd Law of Planetary Motion</a:t>
            </a:r>
            <a:endParaRPr lang="en-GB" dirty="0"/>
          </a:p>
        </p:txBody>
      </p:sp>
      <p:sp>
        <p:nvSpPr>
          <p:cNvPr id="3" name="Content Placeholder 2"/>
          <p:cNvSpPr>
            <a:spLocks noGrp="1"/>
          </p:cNvSpPr>
          <p:nvPr>
            <p:ph idx="1"/>
          </p:nvPr>
        </p:nvSpPr>
        <p:spPr>
          <a:xfrm>
            <a:off x="457200" y="1357298"/>
            <a:ext cx="8229600" cy="5072098"/>
          </a:xfrm>
        </p:spPr>
        <p:txBody>
          <a:bodyPr>
            <a:normAutofit/>
          </a:bodyPr>
          <a:lstStyle/>
          <a:p>
            <a:pPr marL="0" indent="0">
              <a:buNone/>
            </a:pPr>
            <a:r>
              <a:rPr lang="en-GB" i="1" dirty="0" smtClean="0"/>
              <a:t>The Equal-Areas Law – the radius drawn between the planet and the Sun sweeps out equal areas in equal periods of time as the planet travels around the Sun</a:t>
            </a:r>
          </a:p>
          <a:p>
            <a:pPr marL="514350" indent="-514350">
              <a:buFont typeface="Calibri" pitchFamily="34" charset="0"/>
              <a:buChar char="–"/>
            </a:pPr>
            <a:r>
              <a:rPr lang="en-GB" dirty="0" smtClean="0"/>
              <a:t>recognised </a:t>
            </a:r>
            <a:r>
              <a:rPr lang="en-GB" dirty="0" smtClean="0"/>
              <a:t>that the speed of a planet is not constant</a:t>
            </a:r>
          </a:p>
          <a:p>
            <a:pPr marL="514350" indent="-514350">
              <a:buFont typeface="Calibri" pitchFamily="34" charset="0"/>
              <a:buChar char="–"/>
            </a:pPr>
            <a:r>
              <a:rPr lang="en-GB" dirty="0" smtClean="0"/>
              <a:t>planets move more quickly </a:t>
            </a:r>
            <a:r>
              <a:rPr lang="en-GB" dirty="0" smtClean="0"/>
              <a:t/>
            </a:r>
            <a:br>
              <a:rPr lang="en-GB" dirty="0" smtClean="0"/>
            </a:br>
            <a:r>
              <a:rPr lang="en-GB" dirty="0" smtClean="0"/>
              <a:t>when </a:t>
            </a:r>
            <a:r>
              <a:rPr lang="en-GB" dirty="0" smtClean="0"/>
              <a:t>they are in the part of </a:t>
            </a:r>
            <a:r>
              <a:rPr lang="en-GB" dirty="0" smtClean="0"/>
              <a:t/>
            </a:r>
            <a:br>
              <a:rPr lang="en-GB" dirty="0" smtClean="0"/>
            </a:br>
            <a:r>
              <a:rPr lang="en-GB" dirty="0" smtClean="0"/>
              <a:t>their </a:t>
            </a:r>
            <a:r>
              <a:rPr lang="en-GB" dirty="0" smtClean="0"/>
              <a:t>orbit closer to the Sun</a:t>
            </a:r>
          </a:p>
          <a:p>
            <a:pPr marL="514350" indent="-514350">
              <a:buNone/>
            </a:pPr>
            <a:endParaRPr lang="en-GB" dirty="0" smtClean="0"/>
          </a:p>
          <a:p>
            <a:pPr marL="514350" indent="-514350">
              <a:buNone/>
            </a:pPr>
            <a:endParaRPr lang="en-GB" dirty="0" smtClean="0"/>
          </a:p>
          <a:p>
            <a:pPr marL="514350" indent="-514350">
              <a:buNone/>
            </a:pPr>
            <a:endParaRPr lang="en-GB"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8670"/>
          </a:xfrm>
        </p:spPr>
        <p:txBody>
          <a:bodyPr>
            <a:normAutofit fontScale="90000"/>
          </a:bodyPr>
          <a:lstStyle/>
          <a:p>
            <a:r>
              <a:rPr lang="en-GB" dirty="0" err="1" smtClean="0"/>
              <a:t>Kepler's</a:t>
            </a:r>
            <a:r>
              <a:rPr lang="en-GB" dirty="0" smtClean="0"/>
              <a:t> 3rd Law of Planetary Motion</a:t>
            </a:r>
            <a:endParaRPr lang="en-GB" dirty="0"/>
          </a:p>
        </p:txBody>
      </p:sp>
      <p:sp>
        <p:nvSpPr>
          <p:cNvPr id="3" name="Content Placeholder 2"/>
          <p:cNvSpPr>
            <a:spLocks noGrp="1"/>
          </p:cNvSpPr>
          <p:nvPr>
            <p:ph idx="1"/>
          </p:nvPr>
        </p:nvSpPr>
        <p:spPr>
          <a:xfrm>
            <a:off x="0" y="857232"/>
            <a:ext cx="9144000" cy="5643602"/>
          </a:xfrm>
        </p:spPr>
        <p:txBody>
          <a:bodyPr>
            <a:normAutofit/>
          </a:bodyPr>
          <a:lstStyle/>
          <a:p>
            <a:pPr marL="0" indent="0">
              <a:buNone/>
            </a:pPr>
            <a:r>
              <a:rPr lang="en-GB" sz="3300" i="1" dirty="0" smtClean="0"/>
              <a:t>The Harmonic Law - The square of the orbital period of a planet is directly proportional to the cube of the semi-major axis of its orbit</a:t>
            </a:r>
          </a:p>
          <a:p>
            <a:pPr marL="514350" indent="-514350">
              <a:buFont typeface="Calibri" pitchFamily="34" charset="0"/>
              <a:buChar char="–"/>
            </a:pPr>
            <a:r>
              <a:rPr lang="en-GB" dirty="0" smtClean="0"/>
              <a:t>Since Mars and Earth both orbit the Sun, and Earth is closer, then Earth's orbital period is shorter than that of Mars</a:t>
            </a:r>
          </a:p>
          <a:p>
            <a:pPr marL="514350" indent="-514350">
              <a:buFont typeface="Calibri" pitchFamily="34" charset="0"/>
              <a:buChar char="–"/>
            </a:pPr>
            <a:r>
              <a:rPr lang="en-GB" dirty="0" smtClean="0"/>
              <a:t>In fact, a Martian year is </a:t>
            </a:r>
            <a:r>
              <a:rPr lang="en-GB" dirty="0" smtClean="0"/>
              <a:t>roughly </a:t>
            </a:r>
            <a:br>
              <a:rPr lang="en-GB" dirty="0" smtClean="0"/>
            </a:br>
            <a:r>
              <a:rPr lang="en-GB" dirty="0" smtClean="0"/>
              <a:t>twice </a:t>
            </a:r>
            <a:r>
              <a:rPr lang="en-GB" dirty="0" smtClean="0"/>
              <a:t>that of an Earth </a:t>
            </a:r>
            <a:r>
              <a:rPr lang="en-GB" dirty="0" smtClean="0"/>
              <a:t>year</a:t>
            </a:r>
            <a:endParaRPr lang="en-GB"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8670"/>
          </a:xfrm>
        </p:spPr>
        <p:txBody>
          <a:bodyPr>
            <a:normAutofit fontScale="90000"/>
          </a:bodyPr>
          <a:lstStyle/>
          <a:p>
            <a:r>
              <a:rPr lang="en-GB" dirty="0" err="1" smtClean="0"/>
              <a:t>Kepler's</a:t>
            </a:r>
            <a:r>
              <a:rPr lang="en-GB" dirty="0" smtClean="0"/>
              <a:t> 3rd Law of Planetary Motion</a:t>
            </a:r>
            <a:endParaRPr lang="en-GB" dirty="0"/>
          </a:p>
        </p:txBody>
      </p:sp>
      <p:sp>
        <p:nvSpPr>
          <p:cNvPr id="3" name="Content Placeholder 2"/>
          <p:cNvSpPr>
            <a:spLocks noGrp="1"/>
          </p:cNvSpPr>
          <p:nvPr>
            <p:ph idx="1"/>
          </p:nvPr>
        </p:nvSpPr>
        <p:spPr>
          <a:xfrm>
            <a:off x="0" y="857232"/>
            <a:ext cx="9144000" cy="6000768"/>
          </a:xfrm>
        </p:spPr>
        <p:txBody>
          <a:bodyPr>
            <a:normAutofit/>
          </a:bodyPr>
          <a:lstStyle/>
          <a:p>
            <a:pPr marL="0" indent="0">
              <a:buNone/>
            </a:pPr>
            <a:r>
              <a:rPr lang="en-GB" sz="3300" i="1" dirty="0" smtClean="0"/>
              <a:t>The Harmonic Law - The square of the orbital period of a planet is directly proportional to the cube of the semi-major axis of its orbit</a:t>
            </a:r>
          </a:p>
          <a:p>
            <a:pPr marL="514350" indent="-514350">
              <a:buFont typeface="Calibri" pitchFamily="34" charset="0"/>
              <a:buChar char="–"/>
            </a:pPr>
            <a:r>
              <a:rPr lang="en-GB" dirty="0" smtClean="0"/>
              <a:t>Because of the difference in the speed of their orbits, Earth sometimes catches up with and sometimes overtakes Mars</a:t>
            </a:r>
          </a:p>
          <a:p>
            <a:pPr marL="514350" indent="-514350">
              <a:buFont typeface="Calibri" pitchFamily="34" charset="0"/>
              <a:buChar char="–"/>
            </a:pPr>
            <a:r>
              <a:rPr lang="en-GB" dirty="0" smtClean="0"/>
              <a:t>The </a:t>
            </a:r>
            <a:r>
              <a:rPr lang="en-GB" dirty="0" smtClean="0"/>
              <a:t>two orbits are not quite in the </a:t>
            </a:r>
            <a:r>
              <a:rPr lang="en-GB" dirty="0" smtClean="0"/>
              <a:t>same plane</a:t>
            </a:r>
            <a:endParaRPr lang="en-GB" dirty="0" smtClean="0"/>
          </a:p>
          <a:p>
            <a:pPr marL="514350" indent="-514350">
              <a:buFont typeface="Calibri" pitchFamily="34" charset="0"/>
              <a:buChar char="–"/>
            </a:pPr>
            <a:r>
              <a:rPr lang="en-GB" dirty="0" smtClean="0"/>
              <a:t>These relative motions cause </a:t>
            </a:r>
            <a:r>
              <a:rPr lang="en-GB" dirty="0" smtClean="0"/>
              <a:t/>
            </a:r>
            <a:br>
              <a:rPr lang="en-GB" dirty="0" smtClean="0"/>
            </a:br>
            <a:r>
              <a:rPr lang="en-GB" dirty="0" smtClean="0"/>
              <a:t>the </a:t>
            </a:r>
            <a:r>
              <a:rPr lang="en-GB" dirty="0" smtClean="0"/>
              <a:t>apparent motion of Mars </a:t>
            </a:r>
            <a:r>
              <a:rPr lang="en-GB" dirty="0" smtClean="0"/>
              <a:t/>
            </a:r>
            <a:br>
              <a:rPr lang="en-GB" dirty="0" smtClean="0"/>
            </a:br>
            <a:r>
              <a:rPr lang="en-GB" dirty="0" smtClean="0"/>
              <a:t>to </a:t>
            </a:r>
            <a:r>
              <a:rPr lang="en-GB" dirty="0" smtClean="0"/>
              <a:t>appear erratic when viewed </a:t>
            </a:r>
            <a:r>
              <a:rPr lang="en-GB" dirty="0" smtClean="0"/>
              <a:t/>
            </a:r>
            <a:br>
              <a:rPr lang="en-GB" dirty="0" smtClean="0"/>
            </a:br>
            <a:r>
              <a:rPr lang="en-GB" dirty="0" smtClean="0"/>
              <a:t>from </a:t>
            </a:r>
            <a:r>
              <a:rPr lang="en-GB" dirty="0" smtClean="0"/>
              <a:t>Earth</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GB" dirty="0" err="1" smtClean="0"/>
              <a:t>Rudolphine</a:t>
            </a:r>
            <a:r>
              <a:rPr lang="en-GB" dirty="0" smtClean="0"/>
              <a:t> Tables</a:t>
            </a:r>
            <a:endParaRPr lang="en-GB" dirty="0"/>
          </a:p>
        </p:txBody>
      </p:sp>
      <p:sp>
        <p:nvSpPr>
          <p:cNvPr id="3" name="Content Placeholder 2"/>
          <p:cNvSpPr>
            <a:spLocks noGrp="1"/>
          </p:cNvSpPr>
          <p:nvPr>
            <p:ph idx="1"/>
          </p:nvPr>
        </p:nvSpPr>
        <p:spPr>
          <a:xfrm>
            <a:off x="285720" y="1071546"/>
            <a:ext cx="8572560" cy="5786454"/>
          </a:xfrm>
        </p:spPr>
        <p:txBody>
          <a:bodyPr>
            <a:normAutofit/>
          </a:bodyPr>
          <a:lstStyle/>
          <a:p>
            <a:r>
              <a:rPr lang="en-GB" dirty="0" smtClean="0"/>
              <a:t>Over the following years, </a:t>
            </a:r>
            <a:r>
              <a:rPr lang="en-GB" dirty="0" err="1" smtClean="0"/>
              <a:t>Kepler</a:t>
            </a:r>
            <a:r>
              <a:rPr lang="en-GB" dirty="0" smtClean="0"/>
              <a:t> was able to demonstrate that observations of all 6 known planets could fit orbits that were elliptical with the Sun at a focus</a:t>
            </a:r>
          </a:p>
          <a:p>
            <a:r>
              <a:rPr lang="en-GB" dirty="0" smtClean="0"/>
              <a:t>He used his theories to produce a set of astronomical predictions, the </a:t>
            </a:r>
            <a:r>
              <a:rPr lang="en-GB" dirty="0" err="1" smtClean="0"/>
              <a:t>Rudolphine</a:t>
            </a:r>
            <a:r>
              <a:rPr lang="en-GB" dirty="0" smtClean="0"/>
              <a:t> Tables (1627), which remained </a:t>
            </a:r>
            <a:r>
              <a:rPr lang="en-GB" dirty="0" smtClean="0"/>
              <a:t/>
            </a:r>
            <a:br>
              <a:rPr lang="en-GB" dirty="0" smtClean="0"/>
            </a:br>
            <a:r>
              <a:rPr lang="en-GB" dirty="0" smtClean="0"/>
              <a:t>accurate </a:t>
            </a:r>
            <a:r>
              <a:rPr lang="en-GB" dirty="0" smtClean="0"/>
              <a:t>for much longer </a:t>
            </a:r>
            <a:r>
              <a:rPr lang="en-GB" dirty="0" smtClean="0"/>
              <a:t/>
            </a:r>
            <a:br>
              <a:rPr lang="en-GB" dirty="0" smtClean="0"/>
            </a:br>
            <a:r>
              <a:rPr lang="en-GB" dirty="0" smtClean="0"/>
              <a:t>than </a:t>
            </a:r>
            <a:r>
              <a:rPr lang="en-GB" dirty="0" smtClean="0"/>
              <a:t>similar </a:t>
            </a:r>
            <a:r>
              <a:rPr lang="en-GB" dirty="0" smtClean="0"/>
              <a:t>astronomical </a:t>
            </a:r>
            <a:br>
              <a:rPr lang="en-GB" dirty="0" smtClean="0"/>
            </a:br>
            <a:r>
              <a:rPr lang="en-GB" dirty="0" smtClean="0"/>
              <a:t>tables produced </a:t>
            </a:r>
            <a:r>
              <a:rPr lang="en-GB" dirty="0" smtClean="0"/>
              <a:t>at the </a:t>
            </a:r>
            <a:r>
              <a:rPr lang="en-GB" dirty="0" smtClean="0"/>
              <a:t/>
            </a:r>
            <a:br>
              <a:rPr lang="en-GB" dirty="0" smtClean="0"/>
            </a:br>
            <a:r>
              <a:rPr lang="en-GB" dirty="0" smtClean="0"/>
              <a:t>time</a:t>
            </a: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causes celestial motion?</a:t>
            </a:r>
            <a:endParaRPr lang="en-GB" dirty="0"/>
          </a:p>
        </p:txBody>
      </p:sp>
      <p:sp>
        <p:nvSpPr>
          <p:cNvPr id="3" name="Content Placeholder 2"/>
          <p:cNvSpPr>
            <a:spLocks noGrp="1"/>
          </p:cNvSpPr>
          <p:nvPr>
            <p:ph idx="1"/>
          </p:nvPr>
        </p:nvSpPr>
        <p:spPr/>
        <p:txBody>
          <a:bodyPr/>
          <a:lstStyle/>
          <a:p>
            <a:r>
              <a:rPr lang="en-GB" dirty="0" smtClean="0"/>
              <a:t>We have avoided this philosophical question</a:t>
            </a:r>
          </a:p>
          <a:p>
            <a:r>
              <a:rPr lang="en-GB" dirty="0" smtClean="0"/>
              <a:t>But the next part of this story relies on an explanation of this phenomenon</a:t>
            </a:r>
          </a:p>
          <a:p>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GB" dirty="0" smtClean="0"/>
              <a:t>‘Action at a distance’</a:t>
            </a:r>
            <a:endParaRPr lang="en-GB" dirty="0"/>
          </a:p>
        </p:txBody>
      </p:sp>
      <p:sp>
        <p:nvSpPr>
          <p:cNvPr id="3" name="Content Placeholder 2"/>
          <p:cNvSpPr>
            <a:spLocks noGrp="1"/>
          </p:cNvSpPr>
          <p:nvPr>
            <p:ph idx="1"/>
          </p:nvPr>
        </p:nvSpPr>
        <p:spPr>
          <a:xfrm>
            <a:off x="457200" y="1071546"/>
            <a:ext cx="8229600" cy="5054617"/>
          </a:xfrm>
        </p:spPr>
        <p:txBody>
          <a:bodyPr>
            <a:normAutofit/>
          </a:bodyPr>
          <a:lstStyle/>
          <a:p>
            <a:r>
              <a:rPr lang="en-GB" dirty="0" smtClean="0"/>
              <a:t>Aristotle says that objects do not move unless compelled to do so by an external force, and that force must act on contact between objects</a:t>
            </a:r>
          </a:p>
          <a:p>
            <a:r>
              <a:rPr lang="en-GB" dirty="0" smtClean="0"/>
              <a:t>This does not allow so-called ‘action at a distance’, forces that act without physical contact</a:t>
            </a:r>
          </a:p>
          <a:p>
            <a:r>
              <a:rPr lang="en-GB" dirty="0" smtClean="0"/>
              <a:t>Many models of celestial </a:t>
            </a:r>
            <a:r>
              <a:rPr lang="en-GB" dirty="0" smtClean="0"/>
              <a:t/>
            </a:r>
            <a:br>
              <a:rPr lang="en-GB" dirty="0" smtClean="0"/>
            </a:br>
            <a:r>
              <a:rPr lang="en-GB" dirty="0" smtClean="0"/>
              <a:t>motion </a:t>
            </a:r>
            <a:r>
              <a:rPr lang="en-GB" dirty="0" smtClean="0"/>
              <a:t>were proposed</a:t>
            </a:r>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GB" dirty="0" err="1" smtClean="0"/>
              <a:t>Kepler’s</a:t>
            </a:r>
            <a:r>
              <a:rPr lang="en-GB" dirty="0" smtClean="0"/>
              <a:t> model</a:t>
            </a:r>
            <a:endParaRPr lang="en-GB" dirty="0"/>
          </a:p>
        </p:txBody>
      </p:sp>
      <p:sp>
        <p:nvSpPr>
          <p:cNvPr id="3" name="Content Placeholder 2"/>
          <p:cNvSpPr>
            <a:spLocks noGrp="1"/>
          </p:cNvSpPr>
          <p:nvPr>
            <p:ph idx="1"/>
          </p:nvPr>
        </p:nvSpPr>
        <p:spPr>
          <a:xfrm>
            <a:off x="457200" y="1357298"/>
            <a:ext cx="8229600" cy="4768865"/>
          </a:xfrm>
        </p:spPr>
        <p:txBody>
          <a:bodyPr/>
          <a:lstStyle/>
          <a:p>
            <a:r>
              <a:rPr lang="en-GB" dirty="0" smtClean="0"/>
              <a:t>The Sun rotates on its axis</a:t>
            </a:r>
          </a:p>
          <a:p>
            <a:r>
              <a:rPr lang="en-GB" dirty="0" smtClean="0"/>
              <a:t>Rays are emitted from the rotating Sun which push the planets around in their orbits</a:t>
            </a:r>
          </a:p>
          <a:p>
            <a:r>
              <a:rPr lang="en-GB" dirty="0" smtClean="0"/>
              <a:t>Planets that are further from the Sun are hit with less force and so the effect of the rays would weaken with distance</a:t>
            </a: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Descartes’ model</a:t>
            </a:r>
            <a:endParaRPr lang="en-GB" dirty="0"/>
          </a:p>
        </p:txBody>
      </p:sp>
      <p:sp>
        <p:nvSpPr>
          <p:cNvPr id="3" name="Content Placeholder 2"/>
          <p:cNvSpPr>
            <a:spLocks noGrp="1"/>
          </p:cNvSpPr>
          <p:nvPr>
            <p:ph idx="1"/>
          </p:nvPr>
        </p:nvSpPr>
        <p:spPr/>
        <p:txBody>
          <a:bodyPr/>
          <a:lstStyle/>
          <a:p>
            <a:r>
              <a:rPr lang="en-GB" dirty="0" smtClean="0"/>
              <a:t>The cosmos is filled with particles of matter, called </a:t>
            </a:r>
            <a:r>
              <a:rPr lang="en-GB" dirty="0" err="1" smtClean="0"/>
              <a:t>aether</a:t>
            </a:r>
            <a:endParaRPr lang="en-GB" dirty="0" smtClean="0"/>
          </a:p>
          <a:p>
            <a:r>
              <a:rPr lang="en-GB" dirty="0" err="1" smtClean="0"/>
              <a:t>Aether</a:t>
            </a:r>
            <a:r>
              <a:rPr lang="en-GB" dirty="0" smtClean="0"/>
              <a:t> moves in a series of vortices</a:t>
            </a:r>
          </a:p>
          <a:p>
            <a:r>
              <a:rPr lang="en-GB" dirty="0" smtClean="0"/>
              <a:t>It is these vortices that cause the planets to move in their orbits</a:t>
            </a: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model is valid?</a:t>
            </a:r>
            <a:endParaRPr lang="en-GB" dirty="0"/>
          </a:p>
        </p:txBody>
      </p:sp>
      <p:sp>
        <p:nvSpPr>
          <p:cNvPr id="3" name="Content Placeholder 2"/>
          <p:cNvSpPr>
            <a:spLocks noGrp="1"/>
          </p:cNvSpPr>
          <p:nvPr>
            <p:ph idx="1"/>
          </p:nvPr>
        </p:nvSpPr>
        <p:spPr/>
        <p:txBody>
          <a:bodyPr/>
          <a:lstStyle/>
          <a:p>
            <a:r>
              <a:rPr lang="en-GB" dirty="0" smtClean="0"/>
              <a:t>Many other models were proposed</a:t>
            </a:r>
          </a:p>
          <a:p>
            <a:r>
              <a:rPr lang="en-GB" dirty="0" smtClean="0"/>
              <a:t>Which model to adopt remained a matter for philosophy, since observations were not available to support a particular model and no experiment could be proposed to discover how celestial motion took place</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GB" dirty="0" smtClean="0"/>
              <a:t>Newton</a:t>
            </a:r>
            <a:endParaRPr lang="en-GB" dirty="0"/>
          </a:p>
        </p:txBody>
      </p:sp>
      <p:sp>
        <p:nvSpPr>
          <p:cNvPr id="3" name="Content Placeholder 2"/>
          <p:cNvSpPr>
            <a:spLocks noGrp="1"/>
          </p:cNvSpPr>
          <p:nvPr>
            <p:ph idx="1"/>
          </p:nvPr>
        </p:nvSpPr>
        <p:spPr>
          <a:xfrm>
            <a:off x="285720" y="1000108"/>
            <a:ext cx="8572560" cy="5572164"/>
          </a:xfrm>
        </p:spPr>
        <p:txBody>
          <a:bodyPr>
            <a:normAutofit/>
          </a:bodyPr>
          <a:lstStyle/>
          <a:p>
            <a:r>
              <a:rPr lang="en-GB" dirty="0" smtClean="0"/>
              <a:t>A force, called gravity, acts between every pair of bodies in the universe</a:t>
            </a:r>
          </a:p>
          <a:p>
            <a:r>
              <a:rPr lang="en-GB" dirty="0" smtClean="0"/>
              <a:t>Connected the movement of the moon around Earth to the behaviour of objects near the Earth's surface, linking two phenomena:</a:t>
            </a:r>
          </a:p>
          <a:p>
            <a:pPr lvl="1"/>
            <a:r>
              <a:rPr lang="en-GB" dirty="0" smtClean="0"/>
              <a:t>the behaviour of a falling object when dropped</a:t>
            </a:r>
          </a:p>
          <a:p>
            <a:pPr lvl="1"/>
            <a:r>
              <a:rPr lang="en-GB" dirty="0" smtClean="0"/>
              <a:t>the motion of the celestial </a:t>
            </a:r>
            <a:r>
              <a:rPr lang="en-GB" dirty="0" smtClean="0"/>
              <a:t/>
            </a:r>
            <a:br>
              <a:rPr lang="en-GB" dirty="0" smtClean="0"/>
            </a:br>
            <a:r>
              <a:rPr lang="en-GB" dirty="0" smtClean="0"/>
              <a:t>bodies </a:t>
            </a:r>
            <a:r>
              <a:rPr lang="en-GB" dirty="0" smtClean="0"/>
              <a:t>around the cosmos</a:t>
            </a:r>
          </a:p>
          <a:p>
            <a:r>
              <a:rPr lang="en-GB" dirty="0" smtClean="0"/>
              <a:t>This model is called universal </a:t>
            </a:r>
            <a:r>
              <a:rPr lang="en-GB" dirty="0" smtClean="0"/>
              <a:t/>
            </a:r>
            <a:br>
              <a:rPr lang="en-GB" dirty="0" smtClean="0"/>
            </a:br>
            <a:r>
              <a:rPr lang="en-GB" dirty="0" smtClean="0"/>
              <a:t>gravitation</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Watching the sky</a:t>
            </a:r>
            <a:endParaRPr lang="en-GB" dirty="0"/>
          </a:p>
        </p:txBody>
      </p:sp>
      <p:sp>
        <p:nvSpPr>
          <p:cNvPr id="3" name="Content Placeholder 2"/>
          <p:cNvSpPr>
            <a:spLocks noGrp="1"/>
          </p:cNvSpPr>
          <p:nvPr>
            <p:ph idx="1"/>
          </p:nvPr>
        </p:nvSpPr>
        <p:spPr/>
        <p:txBody>
          <a:bodyPr>
            <a:normAutofit/>
          </a:bodyPr>
          <a:lstStyle/>
          <a:p>
            <a:r>
              <a:rPr lang="en-GB" dirty="0" smtClean="0"/>
              <a:t>You will have noticed the Sun and moon moving across the sky</a:t>
            </a:r>
          </a:p>
          <a:p>
            <a:r>
              <a:rPr lang="en-GB" dirty="0" smtClean="0"/>
              <a:t>Wait for long enough and you can see the stars shifting and nearby planets moving against the general background of stars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Newton's law of universal gravitation</a:t>
            </a:r>
            <a:endParaRPr lang="en-GB" dirty="0"/>
          </a:p>
        </p:txBody>
      </p:sp>
      <p:sp>
        <p:nvSpPr>
          <p:cNvPr id="3" name="Content Placeholder 2"/>
          <p:cNvSpPr>
            <a:spLocks noGrp="1"/>
          </p:cNvSpPr>
          <p:nvPr>
            <p:ph idx="1"/>
          </p:nvPr>
        </p:nvSpPr>
        <p:spPr/>
        <p:txBody>
          <a:bodyPr/>
          <a:lstStyle/>
          <a:p>
            <a:r>
              <a:rPr lang="en-GB" dirty="0" smtClean="0"/>
              <a:t>The force of attraction, F, exerted by two bodies on each other is proportional to their masses, m</a:t>
            </a:r>
            <a:r>
              <a:rPr lang="en-GB" baseline="-25000" dirty="0" smtClean="0"/>
              <a:t>1</a:t>
            </a:r>
            <a:r>
              <a:rPr lang="en-GB" dirty="0" smtClean="0"/>
              <a:t> and m</a:t>
            </a:r>
            <a:r>
              <a:rPr lang="en-GB" baseline="-25000" dirty="0" smtClean="0"/>
              <a:t>2</a:t>
            </a:r>
            <a:r>
              <a:rPr lang="en-GB" dirty="0" smtClean="0"/>
              <a:t>, and inversely proportional to the square of the distance, d, between them</a:t>
            </a:r>
          </a:p>
          <a:p>
            <a:endParaRPr lang="en-GB" dirty="0" smtClean="0"/>
          </a:p>
          <a:p>
            <a:endParaRPr lang="en-GB" dirty="0"/>
          </a:p>
        </p:txBody>
      </p:sp>
      <p:sp>
        <p:nvSpPr>
          <p:cNvPr id="65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5537" name="Object 1"/>
          <p:cNvGraphicFramePr>
            <a:graphicFrameLocks noChangeAspect="1"/>
          </p:cNvGraphicFramePr>
          <p:nvPr/>
        </p:nvGraphicFramePr>
        <p:xfrm>
          <a:off x="1571604" y="4071942"/>
          <a:ext cx="3835857" cy="2286016"/>
        </p:xfrm>
        <a:graphic>
          <a:graphicData uri="http://schemas.openxmlformats.org/presentationml/2006/ole">
            <p:oleObj spid="_x0000_s65537" name="Equation" r:id="rId3" imgW="939800" imgH="558800" progId="Equation.3">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939784"/>
          </a:xfrm>
        </p:spPr>
        <p:txBody>
          <a:bodyPr/>
          <a:lstStyle/>
          <a:p>
            <a:r>
              <a:rPr lang="en-GB" dirty="0" smtClean="0"/>
              <a:t>The moon</a:t>
            </a:r>
            <a:endParaRPr lang="en-GB" dirty="0"/>
          </a:p>
        </p:txBody>
      </p:sp>
      <p:sp>
        <p:nvSpPr>
          <p:cNvPr id="3" name="Content Placeholder 2"/>
          <p:cNvSpPr>
            <a:spLocks noGrp="1"/>
          </p:cNvSpPr>
          <p:nvPr>
            <p:ph idx="1"/>
          </p:nvPr>
        </p:nvSpPr>
        <p:spPr>
          <a:xfrm>
            <a:off x="457200" y="1142984"/>
            <a:ext cx="8229600" cy="5286412"/>
          </a:xfrm>
        </p:spPr>
        <p:txBody>
          <a:bodyPr>
            <a:normAutofit/>
          </a:bodyPr>
          <a:lstStyle/>
          <a:p>
            <a:r>
              <a:rPr lang="en-GB" dirty="0" smtClean="0"/>
              <a:t>The moon is pulled towards Earth because Earth attracts it through gravity</a:t>
            </a:r>
          </a:p>
          <a:p>
            <a:r>
              <a:rPr lang="en-GB" dirty="0" smtClean="0"/>
              <a:t>Earth is attracted to the moon by an equal and opposite force, but this force has less observable effect on their relationship because the mass of Earth is much greater than that of the </a:t>
            </a:r>
            <a:r>
              <a:rPr lang="en-GB" dirty="0" smtClean="0"/>
              <a:t>moon</a:t>
            </a:r>
            <a:endParaRPr lang="en-GB"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796908"/>
          </a:xfrm>
        </p:spPr>
        <p:txBody>
          <a:bodyPr/>
          <a:lstStyle/>
          <a:p>
            <a:r>
              <a:rPr lang="en-GB" dirty="0" smtClean="0"/>
              <a:t>Principia</a:t>
            </a:r>
            <a:endParaRPr lang="en-GB" dirty="0"/>
          </a:p>
        </p:txBody>
      </p:sp>
      <p:sp>
        <p:nvSpPr>
          <p:cNvPr id="3" name="Content Placeholder 2"/>
          <p:cNvSpPr>
            <a:spLocks noGrp="1"/>
          </p:cNvSpPr>
          <p:nvPr>
            <p:ph idx="1"/>
          </p:nvPr>
        </p:nvSpPr>
        <p:spPr>
          <a:xfrm>
            <a:off x="457200" y="1071546"/>
            <a:ext cx="8229600" cy="5500726"/>
          </a:xfrm>
        </p:spPr>
        <p:txBody>
          <a:bodyPr>
            <a:normAutofit/>
          </a:bodyPr>
          <a:lstStyle/>
          <a:p>
            <a:r>
              <a:rPr lang="en-GB" dirty="0" smtClean="0"/>
              <a:t>Newton published his findings on astronomy in 1687 in his great work </a:t>
            </a:r>
            <a:r>
              <a:rPr lang="en-GB" i="1" dirty="0" err="1" smtClean="0"/>
              <a:t>Philosophiae</a:t>
            </a:r>
            <a:r>
              <a:rPr lang="en-GB" i="1" dirty="0" smtClean="0"/>
              <a:t> </a:t>
            </a:r>
            <a:r>
              <a:rPr lang="en-GB" i="1" dirty="0" err="1" smtClean="0"/>
              <a:t>naturalis</a:t>
            </a:r>
            <a:r>
              <a:rPr lang="en-GB" i="1" dirty="0" smtClean="0"/>
              <a:t> principia </a:t>
            </a:r>
            <a:r>
              <a:rPr lang="en-GB" i="1" dirty="0" err="1" smtClean="0"/>
              <a:t>mathematica</a:t>
            </a:r>
            <a:r>
              <a:rPr lang="en-GB" dirty="0" smtClean="0"/>
              <a:t> (known as ‘Principia</a:t>
            </a:r>
            <a:r>
              <a:rPr lang="en-GB" dirty="0" smtClean="0"/>
              <a:t>’)</a:t>
            </a:r>
            <a:endParaRPr lang="en-GB"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796908"/>
          </a:xfrm>
        </p:spPr>
        <p:txBody>
          <a:bodyPr/>
          <a:lstStyle/>
          <a:p>
            <a:r>
              <a:rPr lang="en-GB" dirty="0" smtClean="0"/>
              <a:t>Principia</a:t>
            </a:r>
            <a:endParaRPr lang="en-GB" dirty="0"/>
          </a:p>
        </p:txBody>
      </p:sp>
      <p:sp>
        <p:nvSpPr>
          <p:cNvPr id="3" name="Content Placeholder 2"/>
          <p:cNvSpPr>
            <a:spLocks noGrp="1"/>
          </p:cNvSpPr>
          <p:nvPr>
            <p:ph idx="1"/>
          </p:nvPr>
        </p:nvSpPr>
        <p:spPr>
          <a:xfrm>
            <a:off x="457200" y="1071546"/>
            <a:ext cx="8229600" cy="5500726"/>
          </a:xfrm>
        </p:spPr>
        <p:txBody>
          <a:bodyPr>
            <a:normAutofit/>
          </a:bodyPr>
          <a:lstStyle/>
          <a:p>
            <a:r>
              <a:rPr lang="en-GB" dirty="0" smtClean="0"/>
              <a:t>Newton shows</a:t>
            </a:r>
          </a:p>
          <a:p>
            <a:pPr lvl="1"/>
            <a:r>
              <a:rPr lang="en-GB" dirty="0" smtClean="0"/>
              <a:t>if planets are attracted to the Sun and the force of attraction acts as inverse square of the distance, </a:t>
            </a:r>
            <a:r>
              <a:rPr lang="en-GB" dirty="0" err="1" smtClean="0"/>
              <a:t>Kepler's</a:t>
            </a:r>
            <a:r>
              <a:rPr lang="en-GB" dirty="0" smtClean="0"/>
              <a:t> 2nd and 3rd Laws hold</a:t>
            </a:r>
          </a:p>
          <a:p>
            <a:pPr lvl="1"/>
            <a:r>
              <a:rPr lang="en-GB" dirty="0" smtClean="0"/>
              <a:t>an orbit caused by an inverse square law is a conic section (ellipse, parabola or hyperbola), which allows </a:t>
            </a:r>
            <a:r>
              <a:rPr lang="en-GB" dirty="0" err="1" smtClean="0"/>
              <a:t>Kepler's</a:t>
            </a:r>
            <a:r>
              <a:rPr lang="en-GB" dirty="0" smtClean="0"/>
              <a:t> 1st Law</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0108"/>
          </a:xfrm>
        </p:spPr>
        <p:txBody>
          <a:bodyPr/>
          <a:lstStyle/>
          <a:p>
            <a:r>
              <a:rPr lang="en-GB" dirty="0" smtClean="0"/>
              <a:t>Parallax</a:t>
            </a:r>
            <a:endParaRPr lang="en-GB" dirty="0"/>
          </a:p>
        </p:txBody>
      </p:sp>
      <p:sp>
        <p:nvSpPr>
          <p:cNvPr id="3" name="Content Placeholder 2"/>
          <p:cNvSpPr>
            <a:spLocks noGrp="1"/>
          </p:cNvSpPr>
          <p:nvPr>
            <p:ph idx="1"/>
          </p:nvPr>
        </p:nvSpPr>
        <p:spPr>
          <a:xfrm>
            <a:off x="457200" y="928670"/>
            <a:ext cx="8229600" cy="5500726"/>
          </a:xfrm>
        </p:spPr>
        <p:txBody>
          <a:bodyPr>
            <a:normAutofit/>
          </a:bodyPr>
          <a:lstStyle/>
          <a:p>
            <a:r>
              <a:rPr lang="en-GB" dirty="0" err="1" smtClean="0"/>
              <a:t>Tycho</a:t>
            </a:r>
            <a:r>
              <a:rPr lang="en-GB" dirty="0" smtClean="0"/>
              <a:t> Brahe had shown the lack of a parallax of a star provided evidence of a fixed Earth, which </a:t>
            </a:r>
            <a:r>
              <a:rPr lang="en-GB" dirty="0" err="1" smtClean="0"/>
              <a:t>Kepler</a:t>
            </a:r>
            <a:r>
              <a:rPr lang="en-GB" dirty="0" smtClean="0"/>
              <a:t> and Newton's heliocentric models dispute</a:t>
            </a:r>
          </a:p>
          <a:p>
            <a:r>
              <a:rPr lang="en-GB" dirty="0" smtClean="0"/>
              <a:t>Parallax does occur, but is so small that it could not have been detected by </a:t>
            </a:r>
            <a:r>
              <a:rPr lang="en-GB" dirty="0" err="1" smtClean="0"/>
              <a:t>Tycho's</a:t>
            </a:r>
            <a:r>
              <a:rPr lang="en-GB" dirty="0" smtClean="0"/>
              <a:t> </a:t>
            </a:r>
            <a:r>
              <a:rPr lang="en-GB" dirty="0" smtClean="0"/>
              <a:t>instruments</a:t>
            </a:r>
            <a:endParaRPr lang="en-GB"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0108"/>
          </a:xfrm>
        </p:spPr>
        <p:txBody>
          <a:bodyPr/>
          <a:lstStyle/>
          <a:p>
            <a:r>
              <a:rPr lang="en-GB" dirty="0" smtClean="0"/>
              <a:t>Parallax</a:t>
            </a:r>
            <a:endParaRPr lang="en-GB" dirty="0"/>
          </a:p>
        </p:txBody>
      </p:sp>
      <p:sp>
        <p:nvSpPr>
          <p:cNvPr id="3" name="Content Placeholder 2"/>
          <p:cNvSpPr>
            <a:spLocks noGrp="1"/>
          </p:cNvSpPr>
          <p:nvPr>
            <p:ph idx="1"/>
          </p:nvPr>
        </p:nvSpPr>
        <p:spPr>
          <a:xfrm>
            <a:off x="457200" y="928670"/>
            <a:ext cx="8229600" cy="5500726"/>
          </a:xfrm>
        </p:spPr>
        <p:txBody>
          <a:bodyPr>
            <a:normAutofit/>
          </a:bodyPr>
          <a:lstStyle/>
          <a:p>
            <a:r>
              <a:rPr lang="en-GB" dirty="0" smtClean="0"/>
              <a:t>The </a:t>
            </a:r>
            <a:r>
              <a:rPr lang="en-GB" dirty="0" smtClean="0"/>
              <a:t>first recorded measurement of the parallax of a star was in 1838 by Bessel who found a parallax for a star called 61 </a:t>
            </a:r>
            <a:r>
              <a:rPr lang="en-GB" dirty="0" err="1" smtClean="0"/>
              <a:t>Cygni</a:t>
            </a:r>
            <a:endParaRPr lang="en-GB" dirty="0" smtClean="0"/>
          </a:p>
          <a:p>
            <a:r>
              <a:rPr lang="en-GB" dirty="0" smtClean="0"/>
              <a:t>The parallax effect is smaller than expected because the stars are much further away than was thought in </a:t>
            </a:r>
            <a:r>
              <a:rPr lang="en-GB" dirty="0" err="1" smtClean="0"/>
              <a:t>Tycho's</a:t>
            </a:r>
            <a:r>
              <a:rPr lang="en-GB" dirty="0" smtClean="0"/>
              <a:t> time</a:t>
            </a:r>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GB" dirty="0" smtClean="0"/>
              <a:t>Newtonian physics</a:t>
            </a:r>
            <a:endParaRPr lang="en-GB" dirty="0"/>
          </a:p>
        </p:txBody>
      </p:sp>
      <p:sp>
        <p:nvSpPr>
          <p:cNvPr id="3" name="Content Placeholder 2"/>
          <p:cNvSpPr>
            <a:spLocks noGrp="1"/>
          </p:cNvSpPr>
          <p:nvPr>
            <p:ph idx="1"/>
          </p:nvPr>
        </p:nvSpPr>
        <p:spPr>
          <a:xfrm>
            <a:off x="285720" y="928670"/>
            <a:ext cx="8572560" cy="5929330"/>
          </a:xfrm>
        </p:spPr>
        <p:txBody>
          <a:bodyPr>
            <a:normAutofit/>
          </a:bodyPr>
          <a:lstStyle/>
          <a:p>
            <a:r>
              <a:rPr lang="en-GB" sz="3000" dirty="0" smtClean="0"/>
              <a:t>There were those who did not accept Newton's model, which required action at a distance</a:t>
            </a:r>
          </a:p>
          <a:p>
            <a:r>
              <a:rPr lang="en-GB" sz="3000" dirty="0" smtClean="0"/>
              <a:t>But Newton's model predicted or explained all new discoveries in astronomy for over 200 years, after which it was ultimately replaced by a model based on Einstein's </a:t>
            </a:r>
            <a:r>
              <a:rPr lang="en-GB" sz="3000" dirty="0" err="1" smtClean="0"/>
              <a:t>spacetime</a:t>
            </a:r>
            <a:endParaRPr lang="en-GB" sz="3000" dirty="0" smtClean="0"/>
          </a:p>
          <a:p>
            <a:r>
              <a:rPr lang="en-GB" sz="3000" dirty="0" smtClean="0"/>
              <a:t>Our current model for the cosmos has neither Earth nor the Sun at the centre of </a:t>
            </a:r>
            <a:r>
              <a:rPr lang="en-GB" sz="3000" dirty="0" smtClean="0"/>
              <a:t/>
            </a:r>
            <a:br>
              <a:rPr lang="en-GB" sz="3000" dirty="0" smtClean="0"/>
            </a:br>
            <a:r>
              <a:rPr lang="en-GB" sz="3000" dirty="0" smtClean="0"/>
              <a:t>the universe </a:t>
            </a:r>
            <a:r>
              <a:rPr lang="en-GB" sz="3000" dirty="0" smtClean="0"/>
              <a:t>but has Earth </a:t>
            </a:r>
            <a:r>
              <a:rPr lang="en-GB" sz="3000" dirty="0" smtClean="0"/>
              <a:t/>
            </a:r>
            <a:br>
              <a:rPr lang="en-GB" sz="3000" dirty="0" smtClean="0"/>
            </a:br>
            <a:r>
              <a:rPr lang="en-GB" sz="3000" dirty="0" smtClean="0"/>
              <a:t>orbiting </a:t>
            </a:r>
            <a:r>
              <a:rPr lang="en-GB" sz="3000" dirty="0" smtClean="0"/>
              <a:t>one of many suns in </a:t>
            </a:r>
            <a:r>
              <a:rPr lang="en-GB" sz="3000" dirty="0" smtClean="0"/>
              <a:t/>
            </a:r>
            <a:br>
              <a:rPr lang="en-GB" sz="3000" dirty="0" smtClean="0"/>
            </a:br>
            <a:r>
              <a:rPr lang="en-GB" sz="3000" dirty="0" smtClean="0"/>
              <a:t>part </a:t>
            </a:r>
            <a:r>
              <a:rPr lang="en-GB" sz="3000" dirty="0" smtClean="0"/>
              <a:t>of a wider galaxy, also </a:t>
            </a:r>
            <a:r>
              <a:rPr lang="en-GB" sz="3000" dirty="0" smtClean="0"/>
              <a:t/>
            </a:r>
            <a:br>
              <a:rPr lang="en-GB" sz="3000" dirty="0" smtClean="0"/>
            </a:br>
            <a:r>
              <a:rPr lang="en-GB" sz="3000" dirty="0" smtClean="0"/>
              <a:t>one </a:t>
            </a:r>
            <a:r>
              <a:rPr lang="en-GB" sz="3000" dirty="0" smtClean="0"/>
              <a:t>of many</a:t>
            </a:r>
            <a:endParaRPr lang="en-GB" sz="3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4930" name="Picture 2" descr="C:\~peter\personal\history_of_maths_and_x\gravity\talk\planets_iau_big.jpg"/>
          <p:cNvPicPr>
            <a:picLocks noChangeAspect="1" noChangeArrowheads="1"/>
          </p:cNvPicPr>
          <p:nvPr/>
        </p:nvPicPr>
        <p:blipFill>
          <a:blip r:embed="rId3" cstate="print"/>
          <a:srcRect/>
          <a:stretch>
            <a:fillRect/>
          </a:stretch>
        </p:blipFill>
        <p:spPr bwMode="auto">
          <a:xfrm>
            <a:off x="-214346" y="0"/>
            <a:ext cx="9646337" cy="5429263"/>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1" descr="C:\~peter\personal\history_of_maths_and_x\gravity\talk\324759main_tripletgalaxy_full_full.jpg"/>
          <p:cNvPicPr>
            <a:picLocks noChangeAspect="1" noChangeArrowheads="1"/>
          </p:cNvPicPr>
          <p:nvPr/>
        </p:nvPicPr>
        <p:blipFill>
          <a:blip r:embed="rId3" cstate="print"/>
          <a:srcRect/>
          <a:stretch>
            <a:fillRect/>
          </a:stretch>
        </p:blipFill>
        <p:spPr bwMode="auto">
          <a:xfrm>
            <a:off x="0" y="-28549"/>
            <a:ext cx="9144000" cy="7315201"/>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Einstein</a:t>
            </a:r>
            <a:endParaRPr lang="en-GB" dirty="0"/>
          </a:p>
        </p:txBody>
      </p:sp>
      <p:sp>
        <p:nvSpPr>
          <p:cNvPr id="3" name="Content Placeholder 2"/>
          <p:cNvSpPr>
            <a:spLocks noGrp="1"/>
          </p:cNvSpPr>
          <p:nvPr>
            <p:ph idx="1"/>
          </p:nvPr>
        </p:nvSpPr>
        <p:spPr/>
        <p:txBody>
          <a:bodyPr>
            <a:normAutofit/>
          </a:bodyPr>
          <a:lstStyle/>
          <a:p>
            <a:r>
              <a:rPr lang="en-GB" sz="3600" i="1" dirty="0" smtClean="0"/>
              <a:t>If you would like to find out more about the limits of Newton's model and what Einstein says about the shape of the cosmos, you can listen to the companion podcast to this talk</a:t>
            </a:r>
            <a:endParaRPr lang="en-GB" sz="3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GB" dirty="0" smtClean="0"/>
              <a:t>“Several billion trillion tons of superhot exploding hydrogen nuclei rose slowly above the horizon and managed to look small, cold and slightly damp.” </a:t>
            </a:r>
          </a:p>
          <a:p>
            <a:pPr>
              <a:buNone/>
            </a:pPr>
            <a:r>
              <a:rPr lang="en-GB" dirty="0" smtClean="0"/>
              <a:t>	– Douglas Adams, </a:t>
            </a:r>
            <a:br>
              <a:rPr lang="en-GB" dirty="0" smtClean="0"/>
            </a:br>
            <a:r>
              <a:rPr lang="en-GB" i="1" dirty="0" smtClean="0"/>
              <a:t>Life, the universe and everything</a:t>
            </a:r>
            <a:endParaRPr lang="en-GB" dirty="0" smtClean="0"/>
          </a:p>
          <a:p>
            <a:endParaRPr lang="en-GB"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32"/>
          </a:xfrm>
        </p:spPr>
        <p:txBody>
          <a:bodyPr/>
          <a:lstStyle/>
          <a:p>
            <a:r>
              <a:rPr lang="en-GB" dirty="0" smtClean="0"/>
              <a:t>Images</a:t>
            </a:r>
            <a:endParaRPr lang="en-GB" dirty="0"/>
          </a:p>
        </p:txBody>
      </p:sp>
      <p:sp>
        <p:nvSpPr>
          <p:cNvPr id="3" name="Content Placeholder 2"/>
          <p:cNvSpPr>
            <a:spLocks noGrp="1"/>
          </p:cNvSpPr>
          <p:nvPr>
            <p:ph idx="1"/>
          </p:nvPr>
        </p:nvSpPr>
        <p:spPr>
          <a:xfrm>
            <a:off x="457200" y="785794"/>
            <a:ext cx="8229600" cy="5340369"/>
          </a:xfrm>
        </p:spPr>
        <p:txBody>
          <a:bodyPr>
            <a:noAutofit/>
          </a:bodyPr>
          <a:lstStyle/>
          <a:p>
            <a:pPr algn="ctr">
              <a:buNone/>
            </a:pPr>
            <a:r>
              <a:rPr lang="en-GB" sz="3000" dirty="0" smtClean="0"/>
              <a:t>Space images in this presentation are from</a:t>
            </a:r>
            <a:r>
              <a:rPr lang="en-GB" sz="3000" dirty="0" smtClean="0"/>
              <a:t>:</a:t>
            </a:r>
          </a:p>
          <a:p>
            <a:pPr algn="ctr">
              <a:buNone/>
            </a:pPr>
            <a:r>
              <a:rPr lang="en-GB" sz="3000" dirty="0" smtClean="0"/>
              <a:t>flickr.com/coda (Night sky</a:t>
            </a:r>
            <a:r>
              <a:rPr lang="en-GB" sz="3000" dirty="0" smtClean="0"/>
              <a:t>)</a:t>
            </a:r>
            <a:endParaRPr lang="en-GB" sz="3000" dirty="0" smtClean="0"/>
          </a:p>
          <a:p>
            <a:pPr algn="ctr">
              <a:buNone/>
            </a:pPr>
            <a:r>
              <a:rPr lang="en-GB" sz="3000" dirty="0" smtClean="0"/>
              <a:t>flickr.com/</a:t>
            </a:r>
            <a:r>
              <a:rPr lang="en-GB" sz="3000" dirty="0" err="1" smtClean="0"/>
              <a:t>dingopup</a:t>
            </a:r>
            <a:r>
              <a:rPr lang="en-GB" sz="3000" dirty="0" smtClean="0"/>
              <a:t> (Jupiter and moons</a:t>
            </a:r>
            <a:r>
              <a:rPr lang="en-GB" sz="3000" dirty="0" smtClean="0"/>
              <a:t>) www.nasaimages.org </a:t>
            </a:r>
            <a:r>
              <a:rPr lang="en-GB" sz="3000" dirty="0" smtClean="0"/>
              <a:t>(Buzz </a:t>
            </a:r>
            <a:r>
              <a:rPr lang="en-GB" sz="3000" dirty="0" err="1" smtClean="0"/>
              <a:t>Aldrin</a:t>
            </a:r>
            <a:r>
              <a:rPr lang="en-GB" sz="3000" dirty="0" smtClean="0"/>
              <a:t> on the moon, sun spots, solar system, galaxy triplet)</a:t>
            </a:r>
          </a:p>
          <a:p>
            <a:r>
              <a:rPr lang="en-GB" sz="3000" dirty="0" smtClean="0"/>
              <a:t>“Engraving of </a:t>
            </a:r>
            <a:r>
              <a:rPr lang="en-GB" sz="3000" dirty="0" err="1" smtClean="0"/>
              <a:t>Kepler’s</a:t>
            </a:r>
            <a:r>
              <a:rPr lang="en-GB" sz="3000" dirty="0" smtClean="0"/>
              <a:t> </a:t>
            </a:r>
            <a:r>
              <a:rPr lang="en-GB" sz="3000" dirty="0" smtClean="0"/>
              <a:t>Platonic Universe” and “Figure of the heavenly bodies” from Wikimedia Commons</a:t>
            </a:r>
          </a:p>
          <a:p>
            <a:r>
              <a:rPr lang="en-GB" sz="3000" dirty="0" smtClean="0"/>
              <a:t>Other pictures by Peter Rowlett</a:t>
            </a:r>
            <a:endParaRPr lang="en-GB" sz="30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BSHM</a:t>
            </a:r>
            <a:endParaRPr lang="en-GB" dirty="0"/>
          </a:p>
        </p:txBody>
      </p:sp>
      <p:sp>
        <p:nvSpPr>
          <p:cNvPr id="3" name="Content Placeholder 2"/>
          <p:cNvSpPr>
            <a:spLocks noGrp="1"/>
          </p:cNvSpPr>
          <p:nvPr>
            <p:ph idx="1"/>
          </p:nvPr>
        </p:nvSpPr>
        <p:spPr/>
        <p:txBody>
          <a:bodyPr/>
          <a:lstStyle/>
          <a:p>
            <a:r>
              <a:rPr lang="en-GB" dirty="0" smtClean="0"/>
              <a:t>If you are interested in mathematical histories then you might be interested in the work of The British Society for the History of Mathematics, whose home on the web is </a:t>
            </a:r>
          </a:p>
          <a:p>
            <a:pPr algn="ctr">
              <a:buNone/>
            </a:pPr>
            <a:r>
              <a:rPr lang="en-GB" sz="4000" dirty="0" smtClean="0"/>
              <a:t>www.bshm.org</a:t>
            </a:r>
          </a:p>
          <a:p>
            <a:endParaRPr lang="en-GB"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126055"/>
          </a:xfrm>
        </p:spPr>
        <p:txBody>
          <a:bodyPr/>
          <a:lstStyle/>
          <a:p>
            <a:r>
              <a:rPr lang="en-GB" dirty="0" smtClean="0"/>
              <a:t>This talk is accompanied by an audio podcast and by an article in </a:t>
            </a:r>
            <a:r>
              <a:rPr lang="en-GB" dirty="0" err="1" smtClean="0"/>
              <a:t>iSquared</a:t>
            </a:r>
            <a:r>
              <a:rPr lang="en-GB" dirty="0" smtClean="0"/>
              <a:t> Magazine</a:t>
            </a:r>
          </a:p>
          <a:p>
            <a:r>
              <a:rPr lang="en-GB" dirty="0" smtClean="0"/>
              <a:t>You can find out how to get access to other aspects of the History of Maths and x output through the website:</a:t>
            </a:r>
          </a:p>
          <a:p>
            <a:pPr algn="ctr">
              <a:buNone/>
            </a:pPr>
            <a:r>
              <a:rPr lang="en-GB" sz="4800" dirty="0" smtClean="0"/>
              <a:t>www.historyofmathsandx.co.uk</a:t>
            </a:r>
            <a:endParaRPr lang="en-GB" sz="4800" dirty="0"/>
          </a:p>
        </p:txBody>
      </p:sp>
      <p:grpSp>
        <p:nvGrpSpPr>
          <p:cNvPr id="5" name="Group 4"/>
          <p:cNvGrpSpPr/>
          <p:nvPr/>
        </p:nvGrpSpPr>
        <p:grpSpPr>
          <a:xfrm>
            <a:off x="857224" y="57140"/>
            <a:ext cx="7559675" cy="1871662"/>
            <a:chOff x="642910" y="142852"/>
            <a:chExt cx="7559675" cy="1871662"/>
          </a:xfrm>
        </p:grpSpPr>
        <p:sp>
          <p:nvSpPr>
            <p:cNvPr id="6" name="Text Box 3"/>
            <p:cNvSpPr txBox="1">
              <a:spLocks noChangeArrowheads="1"/>
            </p:cNvSpPr>
            <p:nvPr/>
          </p:nvSpPr>
          <p:spPr bwMode="auto">
            <a:xfrm>
              <a:off x="642910" y="142852"/>
              <a:ext cx="7559675" cy="187166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100" b="1" i="0" u="none" strike="noStrike" cap="none" normalizeH="0" baseline="0" dirty="0" smtClean="0">
                  <a:ln>
                    <a:noFill/>
                  </a:ln>
                  <a:solidFill>
                    <a:srgbClr val="000000"/>
                  </a:solidFill>
                  <a:effectLst/>
                  <a:latin typeface="Garamond" pitchFamily="18" charset="0"/>
                </a:rPr>
                <a:t>History of Maths and</a:t>
              </a:r>
              <a:endParaRPr kumimoji="0" lang="en-US" sz="1800" b="0" i="0" u="none" strike="noStrike" cap="none" normalizeH="0" baseline="0" dirty="0" smtClean="0">
                <a:ln>
                  <a:noFill/>
                </a:ln>
                <a:solidFill>
                  <a:schemeClr val="tx1"/>
                </a:solidFill>
                <a:effectLst/>
                <a:latin typeface="Arial" pitchFamily="34" charset="0"/>
              </a:endParaRPr>
            </a:p>
          </p:txBody>
        </p:sp>
        <p:graphicFrame>
          <p:nvGraphicFramePr>
            <p:cNvPr id="7" name="Object 4"/>
            <p:cNvGraphicFramePr>
              <a:graphicFrameLocks noChangeAspect="1"/>
            </p:cNvGraphicFramePr>
            <p:nvPr/>
          </p:nvGraphicFramePr>
          <p:xfrm>
            <a:off x="6689698" y="142852"/>
            <a:ext cx="1097012" cy="1101725"/>
          </p:xfrm>
          <a:graphic>
            <a:graphicData uri="http://schemas.openxmlformats.org/presentationml/2006/ole">
              <p:oleObj spid="_x0000_s15362" name="Equation" r:id="rId3" imgW="927000" imgH="1100880" progId="Equation.3">
                <p:embed/>
              </p:oleObj>
            </a:graphicData>
          </a:graphic>
        </p:graphicFrame>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Watching the sky</a:t>
            </a:r>
            <a:endParaRPr lang="en-GB" dirty="0"/>
          </a:p>
        </p:txBody>
      </p:sp>
      <p:sp>
        <p:nvSpPr>
          <p:cNvPr id="3" name="Content Placeholder 2"/>
          <p:cNvSpPr>
            <a:spLocks noGrp="1"/>
          </p:cNvSpPr>
          <p:nvPr>
            <p:ph idx="1"/>
          </p:nvPr>
        </p:nvSpPr>
        <p:spPr/>
        <p:txBody>
          <a:bodyPr>
            <a:normAutofit/>
          </a:bodyPr>
          <a:lstStyle/>
          <a:p>
            <a:r>
              <a:rPr lang="en-GB" dirty="0" smtClean="0"/>
              <a:t>It is very intuitive to imagine that you are standing still and the objects you are observing are moving above you</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The movement of these bodies is useful in marking the passage of time and tracking the seasons - important for growing crops </a:t>
            </a:r>
          </a:p>
          <a:p>
            <a:r>
              <a:rPr lang="en-GB" dirty="0" smtClean="0"/>
              <a:t>Studying the locations of stars is useful for judging your location, which is vital for navigation</a:t>
            </a:r>
            <a:endParaRPr lang="en-GB" dirty="0"/>
          </a:p>
        </p:txBody>
      </p:sp>
      <p:sp>
        <p:nvSpPr>
          <p:cNvPr id="4" name="Title 1"/>
          <p:cNvSpPr>
            <a:spLocks noGrp="1"/>
          </p:cNvSpPr>
          <p:nvPr>
            <p:ph type="title"/>
          </p:nvPr>
        </p:nvSpPr>
        <p:spPr>
          <a:xfrm>
            <a:off x="457200" y="274638"/>
            <a:ext cx="8229600" cy="1143000"/>
          </a:xfrm>
        </p:spPr>
        <p:txBody>
          <a:bodyPr/>
          <a:lstStyle/>
          <a:p>
            <a:r>
              <a:rPr lang="en-GB" dirty="0" smtClean="0"/>
              <a:t>Watching the sky</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GB" dirty="0" smtClean="0"/>
              <a:t>The Babylonians</a:t>
            </a:r>
            <a:endParaRPr lang="en-GB" dirty="0"/>
          </a:p>
        </p:txBody>
      </p:sp>
      <p:sp>
        <p:nvSpPr>
          <p:cNvPr id="3" name="Content Placeholder 2"/>
          <p:cNvSpPr>
            <a:spLocks noGrp="1"/>
          </p:cNvSpPr>
          <p:nvPr>
            <p:ph idx="1"/>
          </p:nvPr>
        </p:nvSpPr>
        <p:spPr>
          <a:xfrm>
            <a:off x="457200" y="1071546"/>
            <a:ext cx="8229600" cy="5054617"/>
          </a:xfrm>
        </p:spPr>
        <p:txBody>
          <a:bodyPr/>
          <a:lstStyle/>
          <a:p>
            <a:r>
              <a:rPr lang="en-GB" dirty="0" smtClean="0"/>
              <a:t>4000 years ago</a:t>
            </a:r>
          </a:p>
          <a:p>
            <a:r>
              <a:rPr lang="en-GB" dirty="0" smtClean="0"/>
              <a:t>Skilled astronomical observers </a:t>
            </a:r>
          </a:p>
          <a:p>
            <a:r>
              <a:rPr lang="en-GB" dirty="0" smtClean="0"/>
              <a:t>Able to predict the apparent motion of celestial bodies</a:t>
            </a:r>
          </a:p>
          <a:p>
            <a:r>
              <a:rPr lang="en-GB" dirty="0" smtClean="0"/>
              <a:t>However, there is no indication they had a model for the structure that gave rise to such apparent motion.</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2085</Words>
  <Application>Microsoft Office PowerPoint</Application>
  <PresentationFormat>On-screen Show (4:3)</PresentationFormat>
  <Paragraphs>195</Paragraphs>
  <Slides>62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Equation</vt:lpstr>
      <vt:lpstr>Shape of the cosmos</vt:lpstr>
      <vt:lpstr>Slide 2</vt:lpstr>
      <vt:lpstr>Slide 3</vt:lpstr>
      <vt:lpstr>Slide 4</vt:lpstr>
      <vt:lpstr>Watching the sky</vt:lpstr>
      <vt:lpstr>Slide 6</vt:lpstr>
      <vt:lpstr>Watching the sky</vt:lpstr>
      <vt:lpstr>Watching the sky</vt:lpstr>
      <vt:lpstr>The Babylonians</vt:lpstr>
      <vt:lpstr>The Greeks</vt:lpstr>
      <vt:lpstr>The Greeks</vt:lpstr>
      <vt:lpstr>Geocentric</vt:lpstr>
      <vt:lpstr>Greek model</vt:lpstr>
      <vt:lpstr>Slide 14</vt:lpstr>
      <vt:lpstr>Motion of Mars against ‘fixed’ stars</vt:lpstr>
      <vt:lpstr>Epicycles</vt:lpstr>
      <vt:lpstr>Epicycles</vt:lpstr>
      <vt:lpstr>Challenging the geocentric model</vt:lpstr>
      <vt:lpstr>Heliocentric</vt:lpstr>
      <vt:lpstr>A philosophical question</vt:lpstr>
      <vt:lpstr>Copernicus</vt:lpstr>
      <vt:lpstr>Slide 22</vt:lpstr>
      <vt:lpstr>Sizes of orbits</vt:lpstr>
      <vt:lpstr>Slide 24</vt:lpstr>
      <vt:lpstr>Kepler’s Platonic model</vt:lpstr>
      <vt:lpstr>Kepler’s Platonic model</vt:lpstr>
      <vt:lpstr>Tycho Brahe</vt:lpstr>
      <vt:lpstr>Parallax</vt:lpstr>
      <vt:lpstr>Tycho’s model</vt:lpstr>
      <vt:lpstr>Galileo</vt:lpstr>
      <vt:lpstr>Slide 31</vt:lpstr>
      <vt:lpstr>Galileo</vt:lpstr>
      <vt:lpstr>Slide 33</vt:lpstr>
      <vt:lpstr>Tycho’s measurements</vt:lpstr>
      <vt:lpstr>Tycho’s measurements</vt:lpstr>
      <vt:lpstr>Motion of Mars against ‘fixed’ stars</vt:lpstr>
      <vt:lpstr>Kepler’s model</vt:lpstr>
      <vt:lpstr>Slide 38</vt:lpstr>
      <vt:lpstr>Kepler's 1st Law of Planetary Motion</vt:lpstr>
      <vt:lpstr>Kepler's 2nd Law of Planetary Motion</vt:lpstr>
      <vt:lpstr>Kepler's 3rd Law of Planetary Motion</vt:lpstr>
      <vt:lpstr>Kepler's 3rd Law of Planetary Motion</vt:lpstr>
      <vt:lpstr>Rudolphine Tables</vt:lpstr>
      <vt:lpstr>What causes celestial motion?</vt:lpstr>
      <vt:lpstr>‘Action at a distance’</vt:lpstr>
      <vt:lpstr>Kepler’s model</vt:lpstr>
      <vt:lpstr>Descartes’ model</vt:lpstr>
      <vt:lpstr>Which model is valid?</vt:lpstr>
      <vt:lpstr>Newton</vt:lpstr>
      <vt:lpstr>Newton's law of universal gravitation</vt:lpstr>
      <vt:lpstr>The moon</vt:lpstr>
      <vt:lpstr>Principia</vt:lpstr>
      <vt:lpstr>Principia</vt:lpstr>
      <vt:lpstr>Parallax</vt:lpstr>
      <vt:lpstr>Parallax</vt:lpstr>
      <vt:lpstr>Newtonian physics</vt:lpstr>
      <vt:lpstr>Slide 57</vt:lpstr>
      <vt:lpstr>Slide 58</vt:lpstr>
      <vt:lpstr>Einstein</vt:lpstr>
      <vt:lpstr>Images</vt:lpstr>
      <vt:lpstr>BSHM</vt:lpstr>
      <vt:lpstr>Slide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Substitution ciphers: Ancient - Renaissance</dc:title>
  <dc:creator>IMA</dc:creator>
  <cp:lastModifiedBy>Information Services</cp:lastModifiedBy>
  <cp:revision>406</cp:revision>
  <dcterms:created xsi:type="dcterms:W3CDTF">2009-11-19T11:13:03Z</dcterms:created>
  <dcterms:modified xsi:type="dcterms:W3CDTF">2010-03-16T14:25:11Z</dcterms:modified>
</cp:coreProperties>
</file>